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6858000" cx="9144000"/>
  <p:notesSz cx="6858000" cy="9144000"/>
  <p:embeddedFontLst>
    <p:embeddedFont>
      <p:font typeface="Roboto"/>
      <p:regular r:id="rId20"/>
      <p:bold r:id="rId21"/>
      <p:italic r:id="rId22"/>
      <p:boldItalic r:id="rId23"/>
    </p:embeddedFont>
    <p:embeddedFont>
      <p:font typeface="Book Antiqua"/>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8" roundtripDataSignature="AMtx7mhkcrsN88XiPaXiHPyBqrLPnU8xY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BookAntiqua-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BookAntiqua-italic.fntdata"/><Relationship Id="rId25" Type="http://schemas.openxmlformats.org/officeDocument/2006/relationships/font" Target="fonts/BookAntiqua-bold.fntdata"/><Relationship Id="rId28" Type="http://customschemas.google.com/relationships/presentationmetadata" Target="metadata"/><Relationship Id="rId27" Type="http://schemas.openxmlformats.org/officeDocument/2006/relationships/font" Target="fonts/BookAntiqua-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2.png>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IN"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20f39b70850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3" name="Google Shape;163;g20f39b70850_0_1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0f18a9f1e3_0_1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0f18a9f1e3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3" name="Google Shape;173;g20f18a9f1e3_0_1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22fe43884e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22fe43884e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1" name="Google Shape;181;g222fe43884e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0f18a9f1e3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0f18a9f1e3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0" name="Google Shape;190;g20f18a9f1e3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20f18a9f1e3_0_19: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20f18a9f1e3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7" name="Google Shape;197;g20f18a9f1e3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0f18a9f1e3_0_2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0f18a9f1e3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5" name="Google Shape;205;g20f18a9f1e3_0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IN"/>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5" name="Google Shape;95;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0" name="Google Shape;120;p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edc6965ac0_0_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g1edc6965ac0_0_8: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0f39b70850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g20f39b70850_0_0: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0f39b70850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5" name="Google Shape;145;g20f39b70850_0_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0f39b70850_0_2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4" name="Google Shape;154;g20f39b70850_0_2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8"/>
          <p:cNvSpPr txBox="1"/>
          <p:nvPr>
            <p:ph type="ctrTitle"/>
          </p:nvPr>
        </p:nvSpPr>
        <p:spPr>
          <a:xfrm>
            <a:off x="685800" y="1122363"/>
            <a:ext cx="77724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8"/>
          <p:cNvSpPr txBox="1"/>
          <p:nvPr>
            <p:ph idx="1" type="subTitle"/>
          </p:nvPr>
        </p:nvSpPr>
        <p:spPr>
          <a:xfrm>
            <a:off x="1143000" y="3602038"/>
            <a:ext cx="6858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8"/>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8"/>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8"/>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17"/>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7"/>
          <p:cNvSpPr txBox="1"/>
          <p:nvPr>
            <p:ph idx="1" type="body"/>
          </p:nvPr>
        </p:nvSpPr>
        <p:spPr>
          <a:xfrm rot="5400000">
            <a:off x="2396331" y="57944"/>
            <a:ext cx="4351338" cy="78867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17"/>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17"/>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7"/>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8"/>
          <p:cNvSpPr txBox="1"/>
          <p:nvPr>
            <p:ph type="title"/>
          </p:nvPr>
        </p:nvSpPr>
        <p:spPr>
          <a:xfrm rot="5400000">
            <a:off x="4623594" y="2285207"/>
            <a:ext cx="5811838" cy="1971675"/>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8"/>
          <p:cNvSpPr txBox="1"/>
          <p:nvPr>
            <p:ph idx="1" type="body"/>
          </p:nvPr>
        </p:nvSpPr>
        <p:spPr>
          <a:xfrm rot="5400000">
            <a:off x="623094" y="370681"/>
            <a:ext cx="5811838" cy="5800725"/>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18"/>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18"/>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18"/>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9"/>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9"/>
          <p:cNvSpPr txBox="1"/>
          <p:nvPr>
            <p:ph idx="1" type="body"/>
          </p:nvPr>
        </p:nvSpPr>
        <p:spPr>
          <a:xfrm>
            <a:off x="628650" y="1825625"/>
            <a:ext cx="78867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9"/>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9"/>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9"/>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0"/>
          <p:cNvSpPr txBox="1"/>
          <p:nvPr>
            <p:ph type="title"/>
          </p:nvPr>
        </p:nvSpPr>
        <p:spPr>
          <a:xfrm>
            <a:off x="623888" y="1709739"/>
            <a:ext cx="78867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0"/>
          <p:cNvSpPr txBox="1"/>
          <p:nvPr>
            <p:ph idx="1" type="body"/>
          </p:nvPr>
        </p:nvSpPr>
        <p:spPr>
          <a:xfrm>
            <a:off x="623888" y="4589464"/>
            <a:ext cx="78867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sz="2400">
                <a:solidFill>
                  <a:schemeClr val="dk1"/>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0"/>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0"/>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0"/>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1"/>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1"/>
          <p:cNvSpPr txBox="1"/>
          <p:nvPr>
            <p:ph idx="1" type="body"/>
          </p:nvPr>
        </p:nvSpPr>
        <p:spPr>
          <a:xfrm>
            <a:off x="628650" y="1825625"/>
            <a:ext cx="38862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1"/>
          <p:cNvSpPr txBox="1"/>
          <p:nvPr>
            <p:ph idx="2" type="body"/>
          </p:nvPr>
        </p:nvSpPr>
        <p:spPr>
          <a:xfrm>
            <a:off x="4629150" y="1825625"/>
            <a:ext cx="38862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1"/>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1"/>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1"/>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2"/>
          <p:cNvSpPr txBox="1"/>
          <p:nvPr>
            <p:ph type="title"/>
          </p:nvPr>
        </p:nvSpPr>
        <p:spPr>
          <a:xfrm>
            <a:off x="629841"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2"/>
          <p:cNvSpPr txBox="1"/>
          <p:nvPr>
            <p:ph idx="1" type="body"/>
          </p:nvPr>
        </p:nvSpPr>
        <p:spPr>
          <a:xfrm>
            <a:off x="629842" y="1681163"/>
            <a:ext cx="3868340"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2"/>
          <p:cNvSpPr txBox="1"/>
          <p:nvPr>
            <p:ph idx="2" type="body"/>
          </p:nvPr>
        </p:nvSpPr>
        <p:spPr>
          <a:xfrm>
            <a:off x="629842" y="2505075"/>
            <a:ext cx="3868340"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2"/>
          <p:cNvSpPr txBox="1"/>
          <p:nvPr>
            <p:ph idx="3" type="body"/>
          </p:nvPr>
        </p:nvSpPr>
        <p:spPr>
          <a:xfrm>
            <a:off x="4629150" y="1681163"/>
            <a:ext cx="3887391"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2"/>
          <p:cNvSpPr txBox="1"/>
          <p:nvPr>
            <p:ph idx="4" type="body"/>
          </p:nvPr>
        </p:nvSpPr>
        <p:spPr>
          <a:xfrm>
            <a:off x="4629150" y="2505075"/>
            <a:ext cx="3887391"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2"/>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2"/>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2"/>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13"/>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13"/>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3"/>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3"/>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14"/>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14"/>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14"/>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15"/>
          <p:cNvSpPr txBox="1"/>
          <p:nvPr>
            <p:ph type="title"/>
          </p:nvPr>
        </p:nvSpPr>
        <p:spPr>
          <a:xfrm>
            <a:off x="629841" y="457200"/>
            <a:ext cx="2949178"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15"/>
          <p:cNvSpPr txBox="1"/>
          <p:nvPr>
            <p:ph idx="1" type="body"/>
          </p:nvPr>
        </p:nvSpPr>
        <p:spPr>
          <a:xfrm>
            <a:off x="3887391" y="987426"/>
            <a:ext cx="462915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15"/>
          <p:cNvSpPr txBox="1"/>
          <p:nvPr>
            <p:ph idx="2" type="body"/>
          </p:nvPr>
        </p:nvSpPr>
        <p:spPr>
          <a:xfrm>
            <a:off x="629841" y="2057400"/>
            <a:ext cx="2949178"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15"/>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15"/>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15"/>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16"/>
          <p:cNvSpPr txBox="1"/>
          <p:nvPr>
            <p:ph type="title"/>
          </p:nvPr>
        </p:nvSpPr>
        <p:spPr>
          <a:xfrm>
            <a:off x="629841" y="457200"/>
            <a:ext cx="2949178"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6"/>
          <p:cNvSpPr/>
          <p:nvPr>
            <p:ph idx="2" type="pic"/>
          </p:nvPr>
        </p:nvSpPr>
        <p:spPr>
          <a:xfrm>
            <a:off x="3887391" y="987426"/>
            <a:ext cx="4629150" cy="4873625"/>
          </a:xfrm>
          <a:prstGeom prst="rect">
            <a:avLst/>
          </a:prstGeom>
          <a:noFill/>
          <a:ln>
            <a:noFill/>
          </a:ln>
        </p:spPr>
      </p:sp>
      <p:sp>
        <p:nvSpPr>
          <p:cNvPr id="68" name="Google Shape;68;p16"/>
          <p:cNvSpPr txBox="1"/>
          <p:nvPr>
            <p:ph idx="1" type="body"/>
          </p:nvPr>
        </p:nvSpPr>
        <p:spPr>
          <a:xfrm>
            <a:off x="629841" y="2057400"/>
            <a:ext cx="2949178"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16"/>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6"/>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6"/>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7"/>
          <p:cNvSpPr txBox="1"/>
          <p:nvPr>
            <p:ph type="title"/>
          </p:nvPr>
        </p:nvSpPr>
        <p:spPr>
          <a:xfrm>
            <a:off x="628650" y="365126"/>
            <a:ext cx="78867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7"/>
          <p:cNvSpPr txBox="1"/>
          <p:nvPr>
            <p:ph idx="1" type="body"/>
          </p:nvPr>
        </p:nvSpPr>
        <p:spPr>
          <a:xfrm>
            <a:off x="628650" y="1825625"/>
            <a:ext cx="78867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7"/>
          <p:cNvSpPr txBox="1"/>
          <p:nvPr>
            <p:ph idx="10" type="dt"/>
          </p:nvPr>
        </p:nvSpPr>
        <p:spPr>
          <a:xfrm>
            <a:off x="628650" y="6356351"/>
            <a:ext cx="20574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7"/>
          <p:cNvSpPr txBox="1"/>
          <p:nvPr>
            <p:ph idx="11" type="ftr"/>
          </p:nvPr>
        </p:nvSpPr>
        <p:spPr>
          <a:xfrm>
            <a:off x="3028950" y="6356351"/>
            <a:ext cx="30861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7"/>
          <p:cNvSpPr txBox="1"/>
          <p:nvPr>
            <p:ph idx="12" type="sldNum"/>
          </p:nvPr>
        </p:nvSpPr>
        <p:spPr>
          <a:xfrm>
            <a:off x="6457950" y="6356351"/>
            <a:ext cx="20574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I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jp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hyperlink" Target="http://drive.google.com/file/d/1iLyrIqSX4P85WYTYJBOGu05585W8TmNE/view" TargetMode="External"/><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1.png"/><Relationship Id="rId4" Type="http://schemas.openxmlformats.org/officeDocument/2006/relationships/image" Target="../media/image10.png"/><Relationship Id="rId5" Type="http://schemas.openxmlformats.org/officeDocument/2006/relationships/image" Target="../media/image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jp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4.jp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nvSpPr>
        <p:spPr>
          <a:xfrm>
            <a:off x="0" y="1213927"/>
            <a:ext cx="9144000" cy="678700"/>
          </a:xfrm>
          <a:prstGeom prst="rect">
            <a:avLst/>
          </a:prstGeom>
          <a:noFill/>
          <a:ln cap="flat" cmpd="sng" w="9525">
            <a:solidFill>
              <a:srgbClr val="3333CC"/>
            </a:solidFill>
            <a:prstDash val="solid"/>
            <a:round/>
            <a:headEnd len="sm" w="sm" type="none"/>
            <a:tailEnd len="sm" w="sm" type="none"/>
          </a:ln>
        </p:spPr>
        <p:txBody>
          <a:bodyPr anchorCtr="0" anchor="b" bIns="45700" lIns="91425" spcFirstLastPara="1" rIns="91425" wrap="square" tIns="45700">
            <a:noAutofit/>
          </a:bodyPr>
          <a:lstStyle/>
          <a:p>
            <a:pPr indent="0" lvl="0" marL="0" marR="0" rtl="0" algn="ctr">
              <a:lnSpc>
                <a:spcPct val="120000"/>
              </a:lnSpc>
              <a:spcBef>
                <a:spcPts val="0"/>
              </a:spcBef>
              <a:spcAft>
                <a:spcPts val="0"/>
              </a:spcAft>
              <a:buClr>
                <a:srgbClr val="FF0000"/>
              </a:buClr>
              <a:buSzPts val="3200"/>
              <a:buFont typeface="Book Antiqua"/>
              <a:buNone/>
            </a:pPr>
            <a:r>
              <a:rPr b="1" i="0" lang="en-IN" sz="3200" u="none" cap="none" strike="noStrike">
                <a:solidFill>
                  <a:srgbClr val="FF0000"/>
                </a:solidFill>
                <a:latin typeface="Book Antiqua"/>
                <a:ea typeface="Book Antiqua"/>
                <a:cs typeface="Book Antiqua"/>
                <a:sym typeface="Book Antiqua"/>
              </a:rPr>
              <a:t>MEP023U3M</a:t>
            </a:r>
            <a:r>
              <a:rPr b="0" i="0" lang="en-IN" sz="3200" u="none" cap="none" strike="noStrike">
                <a:solidFill>
                  <a:srgbClr val="FF0000"/>
                </a:solidFill>
                <a:latin typeface="Calibri"/>
                <a:ea typeface="Calibri"/>
                <a:cs typeface="Calibri"/>
                <a:sym typeface="Calibri"/>
              </a:rPr>
              <a:t>: </a:t>
            </a:r>
            <a:r>
              <a:rPr b="1" i="0" lang="en-IN" sz="3200" u="none" cap="none" strike="noStrike">
                <a:solidFill>
                  <a:srgbClr val="FF0000"/>
                </a:solidFill>
                <a:latin typeface="Book Antiqua"/>
                <a:ea typeface="Book Antiqua"/>
                <a:cs typeface="Book Antiqua"/>
                <a:sym typeface="Book Antiqua"/>
              </a:rPr>
              <a:t>Machine Design Lab</a:t>
            </a:r>
            <a:endParaRPr b="1" i="0" sz="3200" u="none" cap="none" strike="noStrike">
              <a:solidFill>
                <a:srgbClr val="FF0000"/>
              </a:solidFill>
              <a:latin typeface="Book Antiqua"/>
              <a:ea typeface="Book Antiqua"/>
              <a:cs typeface="Book Antiqua"/>
              <a:sym typeface="Book Antiqua"/>
            </a:endParaRPr>
          </a:p>
        </p:txBody>
      </p:sp>
      <p:sp>
        <p:nvSpPr>
          <p:cNvPr id="89" name="Google Shape;89;p1"/>
          <p:cNvSpPr/>
          <p:nvPr/>
        </p:nvSpPr>
        <p:spPr>
          <a:xfrm>
            <a:off x="2632530" y="439399"/>
            <a:ext cx="3269339" cy="523220"/>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i="0" lang="en-IN" sz="2800" u="none" cap="none" strike="noStrike">
                <a:solidFill>
                  <a:srgbClr val="0033CC"/>
                </a:solidFill>
                <a:latin typeface="Book Antiqua"/>
                <a:ea typeface="Book Antiqua"/>
                <a:cs typeface="Book Antiqua"/>
                <a:sym typeface="Book Antiqua"/>
              </a:rPr>
              <a:t>Evaluation-I</a:t>
            </a:r>
            <a:endParaRPr b="0" i="0" sz="2800" u="none" cap="none" strike="noStrike">
              <a:solidFill>
                <a:srgbClr val="0033CC"/>
              </a:solidFill>
              <a:latin typeface="Calibri"/>
              <a:ea typeface="Calibri"/>
              <a:cs typeface="Calibri"/>
              <a:sym typeface="Calibri"/>
            </a:endParaRPr>
          </a:p>
        </p:txBody>
      </p:sp>
      <p:sp>
        <p:nvSpPr>
          <p:cNvPr id="90" name="Google Shape;90;p1"/>
          <p:cNvSpPr/>
          <p:nvPr/>
        </p:nvSpPr>
        <p:spPr>
          <a:xfrm>
            <a:off x="3444725" y="4276616"/>
            <a:ext cx="3269400" cy="23424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1" i="0" lang="en-IN" sz="1800" u="none" cap="none" strike="noStrike">
                <a:solidFill>
                  <a:srgbClr val="0033CC"/>
                </a:solidFill>
                <a:latin typeface="Book Antiqua"/>
                <a:ea typeface="Book Antiqua"/>
                <a:cs typeface="Book Antiqua"/>
                <a:sym typeface="Book Antiqua"/>
              </a:rPr>
              <a:t>Presented by</a:t>
            </a:r>
            <a:endParaRPr/>
          </a:p>
          <a:p>
            <a:pPr indent="0" lvl="0" marL="0" marR="0" rtl="0" algn="l">
              <a:spcBef>
                <a:spcPts val="0"/>
              </a:spcBef>
              <a:spcAft>
                <a:spcPts val="0"/>
              </a:spcAft>
              <a:buNone/>
            </a:pPr>
            <a:r>
              <a:t/>
            </a:r>
            <a:endParaRPr/>
          </a:p>
          <a:p>
            <a:pPr indent="0" lvl="0" marL="0" marR="0" rtl="0" algn="l">
              <a:spcBef>
                <a:spcPts val="0"/>
              </a:spcBef>
              <a:spcAft>
                <a:spcPts val="0"/>
              </a:spcAft>
              <a:buNone/>
            </a:pPr>
            <a:r>
              <a:rPr b="1" lang="en-IN" sz="1800">
                <a:solidFill>
                  <a:srgbClr val="0033CC"/>
                </a:solidFill>
                <a:latin typeface="Book Antiqua"/>
                <a:ea typeface="Book Antiqua"/>
                <a:cs typeface="Book Antiqua"/>
                <a:sym typeface="Book Antiqua"/>
              </a:rPr>
              <a:t> Kshitij Gera (2020ume0207)</a:t>
            </a:r>
            <a:endParaRPr sz="1800">
              <a:solidFill>
                <a:srgbClr val="0033CC"/>
              </a:solidFill>
              <a:latin typeface="Calibri"/>
              <a:ea typeface="Calibri"/>
              <a:cs typeface="Calibri"/>
              <a:sym typeface="Calibri"/>
            </a:endParaRPr>
          </a:p>
        </p:txBody>
      </p:sp>
      <p:sp>
        <p:nvSpPr>
          <p:cNvPr id="91" name="Google Shape;91;p1"/>
          <p:cNvSpPr/>
          <p:nvPr/>
        </p:nvSpPr>
        <p:spPr>
          <a:xfrm>
            <a:off x="2899230" y="6143134"/>
            <a:ext cx="3269339" cy="369332"/>
          </a:xfrm>
          <a:prstGeom prst="rect">
            <a:avLst/>
          </a:prstGeom>
          <a:noFill/>
          <a:ln>
            <a:noFill/>
          </a:ln>
        </p:spPr>
        <p:txBody>
          <a:bodyPr anchorCtr="0" anchor="t" bIns="45700" lIns="91425" spcFirstLastPara="1" rIns="91425" wrap="square" tIns="45700">
            <a:spAutoFit/>
          </a:bodyPr>
          <a:lstStyle/>
          <a:p>
            <a:pPr indent="0" lvl="0" marL="0" marR="0" rtl="0" algn="ctr">
              <a:spcBef>
                <a:spcPts val="0"/>
              </a:spcBef>
              <a:spcAft>
                <a:spcPts val="0"/>
              </a:spcAft>
              <a:buNone/>
            </a:pPr>
            <a:r>
              <a:rPr b="1" lang="en-IN" sz="1800">
                <a:solidFill>
                  <a:srgbClr val="0033CC"/>
                </a:solidFill>
                <a:latin typeface="Book Antiqua"/>
                <a:ea typeface="Book Antiqua"/>
                <a:cs typeface="Book Antiqua"/>
                <a:sym typeface="Book Antiqua"/>
              </a:rPr>
              <a:t>30 January 2023</a:t>
            </a:r>
            <a:endParaRPr sz="1800">
              <a:solidFill>
                <a:srgbClr val="0033CC"/>
              </a:solidFill>
              <a:latin typeface="Calibri"/>
              <a:ea typeface="Calibri"/>
              <a:cs typeface="Calibri"/>
              <a:sym typeface="Calibri"/>
            </a:endParaRPr>
          </a:p>
        </p:txBody>
      </p:sp>
      <p:pic>
        <p:nvPicPr>
          <p:cNvPr descr="IIT Jammu" id="92" name="Google Shape;92;p1"/>
          <p:cNvPicPr preferRelativeResize="0"/>
          <p:nvPr/>
        </p:nvPicPr>
        <p:blipFill rotWithShape="1">
          <a:blip r:embed="rId3">
            <a:alphaModFix/>
          </a:blip>
          <a:srcRect b="0" l="0" r="0" t="0"/>
          <a:stretch/>
        </p:blipFill>
        <p:spPr>
          <a:xfrm>
            <a:off x="2238381" y="2127001"/>
            <a:ext cx="4866956" cy="18360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g20f39b70850_0_14"/>
          <p:cNvSpPr txBox="1"/>
          <p:nvPr>
            <p:ph type="title"/>
          </p:nvPr>
        </p:nvSpPr>
        <p:spPr>
          <a:xfrm>
            <a:off x="628649" y="-21613"/>
            <a:ext cx="7886700" cy="8358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Calibri"/>
              <a:buNone/>
            </a:pPr>
            <a:r>
              <a:rPr b="1" lang="en-IN">
                <a:solidFill>
                  <a:srgbClr val="FF0000"/>
                </a:solidFill>
              </a:rPr>
              <a:t>Synthesis1</a:t>
            </a:r>
            <a:endParaRPr b="1">
              <a:solidFill>
                <a:srgbClr val="FF0000"/>
              </a:solidFill>
            </a:endParaRPr>
          </a:p>
        </p:txBody>
      </p:sp>
      <p:sp>
        <p:nvSpPr>
          <p:cNvPr id="166" name="Google Shape;166;g20f39b70850_0_14"/>
          <p:cNvSpPr/>
          <p:nvPr/>
        </p:nvSpPr>
        <p:spPr>
          <a:xfrm flipH="1" rot="10800000">
            <a:off x="0" y="814264"/>
            <a:ext cx="9144000" cy="47643"/>
          </a:xfrm>
          <a:prstGeom prst="flowChartProcess">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IIT Jammu (@IITJammu) / Twitter" id="167" name="Google Shape;167;g20f39b70850_0_14"/>
          <p:cNvPicPr preferRelativeResize="0"/>
          <p:nvPr/>
        </p:nvPicPr>
        <p:blipFill rotWithShape="1">
          <a:blip r:embed="rId3">
            <a:alphaModFix/>
          </a:blip>
          <a:srcRect b="11236" l="9388" r="8042" t="8673"/>
          <a:stretch/>
        </p:blipFill>
        <p:spPr>
          <a:xfrm>
            <a:off x="7585149" y="0"/>
            <a:ext cx="1558851" cy="1512000"/>
          </a:xfrm>
          <a:prstGeom prst="rect">
            <a:avLst/>
          </a:prstGeom>
          <a:noFill/>
          <a:ln>
            <a:noFill/>
          </a:ln>
        </p:spPr>
      </p:pic>
      <p:sp>
        <p:nvSpPr>
          <p:cNvPr id="168" name="Google Shape;168;g20f39b70850_0_14"/>
          <p:cNvSpPr txBox="1"/>
          <p:nvPr/>
        </p:nvSpPr>
        <p:spPr>
          <a:xfrm>
            <a:off x="533550" y="2134175"/>
            <a:ext cx="7981800" cy="461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sz="1800">
              <a:latin typeface="Calibri"/>
              <a:ea typeface="Calibri"/>
              <a:cs typeface="Calibri"/>
              <a:sym typeface="Calibri"/>
            </a:endParaRPr>
          </a:p>
        </p:txBody>
      </p:sp>
      <p:pic>
        <p:nvPicPr>
          <p:cNvPr id="169" name="Google Shape;169;g20f39b70850_0_14"/>
          <p:cNvPicPr preferRelativeResize="0"/>
          <p:nvPr/>
        </p:nvPicPr>
        <p:blipFill rotWithShape="1">
          <a:blip r:embed="rId4">
            <a:alphaModFix/>
          </a:blip>
          <a:srcRect b="31504" l="25320" r="32372" t="28042"/>
          <a:stretch/>
        </p:blipFill>
        <p:spPr>
          <a:xfrm>
            <a:off x="373213" y="1614492"/>
            <a:ext cx="8302476" cy="446568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g20f18a9f1e3_0_12"/>
          <p:cNvSpPr txBox="1"/>
          <p:nvPr>
            <p:ph type="title"/>
          </p:nvPr>
        </p:nvSpPr>
        <p:spPr>
          <a:xfrm>
            <a:off x="628650" y="311426"/>
            <a:ext cx="78867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IN"/>
              <a:t>Image processing </a:t>
            </a:r>
            <a:endParaRPr/>
          </a:p>
        </p:txBody>
      </p:sp>
      <p:sp>
        <p:nvSpPr>
          <p:cNvPr id="176" name="Google Shape;176;g20f18a9f1e3_0_12"/>
          <p:cNvSpPr txBox="1"/>
          <p:nvPr>
            <p:ph idx="1" type="body"/>
          </p:nvPr>
        </p:nvSpPr>
        <p:spPr>
          <a:xfrm>
            <a:off x="690025" y="1779600"/>
            <a:ext cx="7886700" cy="4351200"/>
          </a:xfrm>
          <a:prstGeom prst="rect">
            <a:avLst/>
          </a:prstGeom>
        </p:spPr>
        <p:txBody>
          <a:bodyPr anchorCtr="0" anchor="t" bIns="45700" lIns="91425" spcFirstLastPara="1" rIns="91425" wrap="square" tIns="45700">
            <a:normAutofit/>
          </a:bodyPr>
          <a:lstStyle/>
          <a:p>
            <a:pPr indent="-342900" lvl="0" marL="457200" rtl="0" algn="l">
              <a:spcBef>
                <a:spcPts val="1000"/>
              </a:spcBef>
              <a:spcAft>
                <a:spcPts val="0"/>
              </a:spcAft>
              <a:buSzPts val="1800"/>
              <a:buChar char="-"/>
            </a:pPr>
            <a:r>
              <a:rPr lang="en-IN"/>
              <a:t>Used yolov8</a:t>
            </a:r>
            <a:endParaRPr/>
          </a:p>
          <a:p>
            <a:pPr indent="-342900" lvl="0" marL="457200" rtl="0" algn="l">
              <a:spcBef>
                <a:spcPts val="0"/>
              </a:spcBef>
              <a:spcAft>
                <a:spcPts val="0"/>
              </a:spcAft>
              <a:buSzPts val="1800"/>
              <a:buChar char="-"/>
            </a:pPr>
            <a:r>
              <a:rPr lang="en-IN"/>
              <a:t>Classification of cups and not cups</a:t>
            </a:r>
            <a:endParaRPr/>
          </a:p>
        </p:txBody>
      </p:sp>
      <p:pic>
        <p:nvPicPr>
          <p:cNvPr id="177" name="Google Shape;177;g20f18a9f1e3_0_12" title="WhatsApp Video 2023-05-10 at 10.46.27 AM.mp4">
            <a:hlinkClick r:id="rId3"/>
          </p:cNvPr>
          <p:cNvPicPr preferRelativeResize="0"/>
          <p:nvPr/>
        </p:nvPicPr>
        <p:blipFill>
          <a:blip r:embed="rId4">
            <a:alphaModFix/>
          </a:blip>
          <a:stretch>
            <a:fillRect/>
          </a:stretch>
        </p:blipFill>
        <p:spPr>
          <a:xfrm>
            <a:off x="2142325" y="2710000"/>
            <a:ext cx="5838400" cy="35194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7"/>
                                        </p:tgtEl>
                                        <p:attrNameLst>
                                          <p:attrName>style.visibility</p:attrName>
                                        </p:attrNameLst>
                                      </p:cBhvr>
                                      <p:to>
                                        <p:strVal val="visible"/>
                                      </p:to>
                                    </p:set>
                                    <p:animEffect filter="fade" transition="in">
                                      <p:cBhvr>
                                        <p:cTn dur="1000"/>
                                        <p:tgtEl>
                                          <p:spTgt spid="17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g222fe43884e_0_0"/>
          <p:cNvSpPr txBox="1"/>
          <p:nvPr>
            <p:ph type="title"/>
          </p:nvPr>
        </p:nvSpPr>
        <p:spPr>
          <a:xfrm>
            <a:off x="628650" y="365126"/>
            <a:ext cx="78867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IN"/>
              <a:t>Demo</a:t>
            </a:r>
            <a:endParaRPr/>
          </a:p>
        </p:txBody>
      </p:sp>
      <p:pic>
        <p:nvPicPr>
          <p:cNvPr id="184" name="Google Shape;184;g222fe43884e_0_0"/>
          <p:cNvPicPr preferRelativeResize="0"/>
          <p:nvPr/>
        </p:nvPicPr>
        <p:blipFill>
          <a:blip r:embed="rId3">
            <a:alphaModFix/>
          </a:blip>
          <a:stretch>
            <a:fillRect/>
          </a:stretch>
        </p:blipFill>
        <p:spPr>
          <a:xfrm>
            <a:off x="1199950" y="1947976"/>
            <a:ext cx="2333625" cy="4076700"/>
          </a:xfrm>
          <a:prstGeom prst="rect">
            <a:avLst/>
          </a:prstGeom>
          <a:noFill/>
          <a:ln>
            <a:noFill/>
          </a:ln>
        </p:spPr>
      </p:pic>
      <p:pic>
        <p:nvPicPr>
          <p:cNvPr id="185" name="Google Shape;185;g222fe43884e_0_0"/>
          <p:cNvPicPr preferRelativeResize="0"/>
          <p:nvPr/>
        </p:nvPicPr>
        <p:blipFill>
          <a:blip r:embed="rId4">
            <a:alphaModFix/>
          </a:blip>
          <a:stretch>
            <a:fillRect/>
          </a:stretch>
        </p:blipFill>
        <p:spPr>
          <a:xfrm>
            <a:off x="5445900" y="1913051"/>
            <a:ext cx="2333625" cy="4076700"/>
          </a:xfrm>
          <a:prstGeom prst="rect">
            <a:avLst/>
          </a:prstGeom>
          <a:noFill/>
          <a:ln>
            <a:noFill/>
          </a:ln>
        </p:spPr>
      </p:pic>
      <p:pic>
        <p:nvPicPr>
          <p:cNvPr id="186" name="Google Shape;186;g222fe43884e_0_0"/>
          <p:cNvPicPr preferRelativeResize="0"/>
          <p:nvPr/>
        </p:nvPicPr>
        <p:blipFill>
          <a:blip r:embed="rId5">
            <a:alphaModFix/>
          </a:blip>
          <a:stretch>
            <a:fillRect/>
          </a:stretch>
        </p:blipFill>
        <p:spPr>
          <a:xfrm>
            <a:off x="3449750" y="1225651"/>
            <a:ext cx="1912013" cy="5285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g20f18a9f1e3_0_0"/>
          <p:cNvSpPr txBox="1"/>
          <p:nvPr>
            <p:ph type="title"/>
          </p:nvPr>
        </p:nvSpPr>
        <p:spPr>
          <a:xfrm>
            <a:off x="628650" y="365126"/>
            <a:ext cx="78867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IN"/>
              <a:t>Connections</a:t>
            </a:r>
            <a:endParaRPr/>
          </a:p>
        </p:txBody>
      </p:sp>
      <p:sp>
        <p:nvSpPr>
          <p:cNvPr id="193" name="Google Shape;193;g20f18a9f1e3_0_0"/>
          <p:cNvSpPr txBox="1"/>
          <p:nvPr>
            <p:ph idx="1" type="body"/>
          </p:nvPr>
        </p:nvSpPr>
        <p:spPr>
          <a:xfrm>
            <a:off x="628650" y="1825625"/>
            <a:ext cx="7886700" cy="4351200"/>
          </a:xfrm>
          <a:prstGeom prst="rect">
            <a:avLst/>
          </a:prstGeom>
        </p:spPr>
        <p:txBody>
          <a:bodyPr anchorCtr="0" anchor="t" bIns="45700" lIns="91425" spcFirstLastPara="1" rIns="91425" wrap="square" tIns="45700">
            <a:normAutofit/>
          </a:bodyPr>
          <a:lstStyle/>
          <a:p>
            <a:pPr indent="-342900" lvl="0" marL="457200" rtl="0" algn="l">
              <a:spcBef>
                <a:spcPts val="1000"/>
              </a:spcBef>
              <a:spcAft>
                <a:spcPts val="0"/>
              </a:spcAft>
              <a:buSzPts val="1800"/>
              <a:buChar char="-"/>
            </a:pPr>
            <a:r>
              <a:rPr lang="en-IN"/>
              <a:t>Using arduino as controller</a:t>
            </a:r>
            <a:endParaRPr/>
          </a:p>
          <a:p>
            <a:pPr indent="-342900" lvl="0" marL="457200" rtl="0" algn="l">
              <a:spcBef>
                <a:spcPts val="0"/>
              </a:spcBef>
              <a:spcAft>
                <a:spcPts val="0"/>
              </a:spcAft>
              <a:buSzPts val="1800"/>
              <a:buChar char="-"/>
            </a:pPr>
            <a:r>
              <a:rPr lang="en-IN"/>
              <a:t>Operation of servos and stepper motors using arduino </a:t>
            </a:r>
            <a:endParaRPr/>
          </a:p>
          <a:p>
            <a:pPr indent="-342900" lvl="0" marL="457200" rtl="0" algn="l">
              <a:spcBef>
                <a:spcPts val="0"/>
              </a:spcBef>
              <a:spcAft>
                <a:spcPts val="0"/>
              </a:spcAft>
              <a:buSzPts val="1800"/>
              <a:buChar char="-"/>
            </a:pPr>
            <a:r>
              <a:rPr lang="en-IN"/>
              <a:t>Servo motors to produce linear movement</a:t>
            </a:r>
            <a:endParaRPr/>
          </a:p>
          <a:p>
            <a:pPr indent="-342900" lvl="0" marL="457200" rtl="0" algn="l">
              <a:spcBef>
                <a:spcPts val="0"/>
              </a:spcBef>
              <a:spcAft>
                <a:spcPts val="0"/>
              </a:spcAft>
              <a:buSzPts val="1800"/>
              <a:buChar char="-"/>
            </a:pPr>
            <a:r>
              <a:rPr lang="en-IN"/>
              <a:t>Stepper motor to produce rotational motion, for selecting the correct class and to move </a:t>
            </a:r>
            <a:r>
              <a:rPr lang="en-IN"/>
              <a:t>conveyor</a:t>
            </a:r>
            <a:r>
              <a:rPr lang="en-IN"/>
              <a:t> belt.</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g20f18a9f1e3_0_19"/>
          <p:cNvSpPr txBox="1"/>
          <p:nvPr>
            <p:ph type="title"/>
          </p:nvPr>
        </p:nvSpPr>
        <p:spPr>
          <a:xfrm>
            <a:off x="388225" y="58276"/>
            <a:ext cx="78867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IN"/>
              <a:t>Connections</a:t>
            </a:r>
            <a:endParaRPr/>
          </a:p>
        </p:txBody>
      </p:sp>
      <p:pic>
        <p:nvPicPr>
          <p:cNvPr id="200" name="Google Shape;200;g20f18a9f1e3_0_19"/>
          <p:cNvPicPr preferRelativeResize="0"/>
          <p:nvPr/>
        </p:nvPicPr>
        <p:blipFill>
          <a:blip r:embed="rId3">
            <a:alphaModFix/>
          </a:blip>
          <a:stretch>
            <a:fillRect/>
          </a:stretch>
        </p:blipFill>
        <p:spPr>
          <a:xfrm>
            <a:off x="0" y="1231325"/>
            <a:ext cx="4562524" cy="5626676"/>
          </a:xfrm>
          <a:prstGeom prst="rect">
            <a:avLst/>
          </a:prstGeom>
          <a:noFill/>
          <a:ln>
            <a:noFill/>
          </a:ln>
        </p:spPr>
      </p:pic>
      <p:pic>
        <p:nvPicPr>
          <p:cNvPr id="201" name="Google Shape;201;g20f18a9f1e3_0_19"/>
          <p:cNvPicPr preferRelativeResize="0"/>
          <p:nvPr/>
        </p:nvPicPr>
        <p:blipFill>
          <a:blip r:embed="rId4">
            <a:alphaModFix/>
          </a:blip>
          <a:stretch>
            <a:fillRect/>
          </a:stretch>
        </p:blipFill>
        <p:spPr>
          <a:xfrm>
            <a:off x="4562525" y="1312125"/>
            <a:ext cx="4479500" cy="55458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20f18a9f1e3_0_27"/>
          <p:cNvSpPr txBox="1"/>
          <p:nvPr>
            <p:ph type="title"/>
          </p:nvPr>
        </p:nvSpPr>
        <p:spPr>
          <a:xfrm>
            <a:off x="628650" y="365126"/>
            <a:ext cx="7886700" cy="1325700"/>
          </a:xfrm>
          <a:prstGeom prst="rect">
            <a:avLst/>
          </a:prstGeom>
        </p:spPr>
        <p:txBody>
          <a:bodyPr anchorCtr="0" anchor="ctr" bIns="45700" lIns="91425" spcFirstLastPara="1" rIns="91425" wrap="square" tIns="45700">
            <a:normAutofit/>
          </a:bodyPr>
          <a:lstStyle/>
          <a:p>
            <a:pPr indent="0" lvl="0" marL="0" rtl="0" algn="l">
              <a:spcBef>
                <a:spcPts val="0"/>
              </a:spcBef>
              <a:spcAft>
                <a:spcPts val="0"/>
              </a:spcAft>
              <a:buNone/>
            </a:pPr>
            <a:r>
              <a:rPr lang="en-IN"/>
              <a:t>Final Model</a:t>
            </a:r>
            <a:endParaRPr/>
          </a:p>
        </p:txBody>
      </p:sp>
      <p:sp>
        <p:nvSpPr>
          <p:cNvPr id="208" name="Google Shape;208;g20f18a9f1e3_0_27"/>
          <p:cNvSpPr txBox="1"/>
          <p:nvPr>
            <p:ph idx="1" type="body"/>
          </p:nvPr>
        </p:nvSpPr>
        <p:spPr>
          <a:xfrm>
            <a:off x="628650" y="1825625"/>
            <a:ext cx="7886700" cy="4351200"/>
          </a:xfrm>
          <a:prstGeom prst="rect">
            <a:avLst/>
          </a:prstGeom>
        </p:spPr>
        <p:txBody>
          <a:bodyPr anchorCtr="0" anchor="t" bIns="45700" lIns="91425" spcFirstLastPara="1" rIns="91425" wrap="square" tIns="45700">
            <a:normAutofit/>
          </a:bodyPr>
          <a:lstStyle/>
          <a:p>
            <a:pPr indent="-342900" lvl="0" marL="457200" rtl="0" algn="l">
              <a:spcBef>
                <a:spcPts val="1000"/>
              </a:spcBef>
              <a:spcAft>
                <a:spcPts val="0"/>
              </a:spcAft>
              <a:buSzPts val="1800"/>
              <a:buChar char="-"/>
            </a:pPr>
            <a:r>
              <a:rPr lang="en-IN"/>
              <a:t>Less Complex</a:t>
            </a:r>
            <a:endParaRPr/>
          </a:p>
          <a:p>
            <a:pPr indent="-342900" lvl="0" marL="457200" rtl="0" algn="l">
              <a:spcBef>
                <a:spcPts val="0"/>
              </a:spcBef>
              <a:spcAft>
                <a:spcPts val="0"/>
              </a:spcAft>
              <a:buSzPts val="1800"/>
              <a:buChar char="-"/>
            </a:pPr>
            <a:r>
              <a:rPr lang="en-IN"/>
              <a:t>Detection of paper cups only</a:t>
            </a:r>
            <a:endParaRPr/>
          </a:p>
          <a:p>
            <a:pPr indent="-342900" lvl="0" marL="457200" rtl="0" algn="l">
              <a:spcBef>
                <a:spcPts val="0"/>
              </a:spcBef>
              <a:spcAft>
                <a:spcPts val="0"/>
              </a:spcAft>
              <a:buSzPts val="1800"/>
              <a:buChar char="-"/>
            </a:pPr>
            <a:r>
              <a:rPr lang="en-IN"/>
              <a:t>Ultrasonic sensor to measure distance of the waste</a:t>
            </a:r>
            <a:endParaRPr/>
          </a:p>
          <a:p>
            <a:pPr indent="-342900" lvl="0" marL="457200" rtl="0" algn="l">
              <a:spcBef>
                <a:spcPts val="0"/>
              </a:spcBef>
              <a:spcAft>
                <a:spcPts val="0"/>
              </a:spcAft>
              <a:buSzPts val="1800"/>
              <a:buChar char="-"/>
            </a:pPr>
            <a:r>
              <a:rPr lang="en-IN"/>
              <a:t>Camera to classify the waste</a:t>
            </a:r>
            <a:endParaRPr/>
          </a:p>
          <a:p>
            <a:pPr indent="-342900" lvl="0" marL="457200" rtl="0" algn="l">
              <a:spcBef>
                <a:spcPts val="0"/>
              </a:spcBef>
              <a:spcAft>
                <a:spcPts val="0"/>
              </a:spcAft>
              <a:buSzPts val="1800"/>
              <a:buChar char="-"/>
            </a:pPr>
            <a:r>
              <a:rPr lang="en-IN"/>
              <a:t>Stepper motor rotates based on classification done by model on </a:t>
            </a:r>
            <a:r>
              <a:rPr lang="en-IN"/>
              <a:t>image</a:t>
            </a:r>
            <a:endParaRPr/>
          </a:p>
          <a:p>
            <a:pPr indent="0" lvl="0" marL="457200" rtl="0" algn="l">
              <a:spcBef>
                <a:spcPts val="1000"/>
              </a:spcBef>
              <a:spcAft>
                <a:spcPts val="0"/>
              </a:spcAft>
              <a:buNone/>
            </a:pPr>
            <a:r>
              <a:t/>
            </a:r>
            <a:endParaRPr/>
          </a:p>
          <a:p>
            <a:pPr indent="0" lvl="0" marL="457200" rtl="0" algn="l">
              <a:spcBef>
                <a:spcPts val="1000"/>
              </a:spcBef>
              <a:spcAft>
                <a:spcPts val="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
          <p:cNvSpPr txBox="1"/>
          <p:nvPr>
            <p:ph type="title"/>
          </p:nvPr>
        </p:nvSpPr>
        <p:spPr>
          <a:xfrm>
            <a:off x="520748" y="87569"/>
            <a:ext cx="7886700" cy="726695"/>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Calibri"/>
              <a:buNone/>
            </a:pPr>
            <a:r>
              <a:rPr b="1" lang="en-IN">
                <a:solidFill>
                  <a:srgbClr val="FF0000"/>
                </a:solidFill>
              </a:rPr>
              <a:t>Introduction</a:t>
            </a:r>
            <a:endParaRPr b="1">
              <a:solidFill>
                <a:srgbClr val="FF0000"/>
              </a:solidFill>
            </a:endParaRPr>
          </a:p>
        </p:txBody>
      </p:sp>
      <p:sp>
        <p:nvSpPr>
          <p:cNvPr id="98" name="Google Shape;98;p2"/>
          <p:cNvSpPr/>
          <p:nvPr/>
        </p:nvSpPr>
        <p:spPr>
          <a:xfrm flipH="1" rot="10800000">
            <a:off x="0" y="814264"/>
            <a:ext cx="9144000" cy="47643"/>
          </a:xfrm>
          <a:prstGeom prst="flowChartProcess">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99" name="Google Shape;99;p2"/>
          <p:cNvSpPr txBox="1"/>
          <p:nvPr>
            <p:ph idx="1" type="body"/>
          </p:nvPr>
        </p:nvSpPr>
        <p:spPr>
          <a:xfrm>
            <a:off x="628650" y="1825625"/>
            <a:ext cx="5006100" cy="4351200"/>
          </a:xfrm>
          <a:prstGeom prst="rect">
            <a:avLst/>
          </a:prstGeom>
          <a:noFill/>
          <a:ln>
            <a:noFill/>
          </a:ln>
        </p:spPr>
        <p:txBody>
          <a:bodyPr anchorCtr="0" anchor="t" bIns="45700" lIns="91425" spcFirstLastPara="1" rIns="91425" wrap="square" tIns="45700">
            <a:normAutofit fontScale="92500"/>
          </a:bodyPr>
          <a:lstStyle/>
          <a:p>
            <a:pPr indent="-50800" lvl="0" marL="228600" rtl="0" algn="ctr">
              <a:lnSpc>
                <a:spcPct val="100000"/>
              </a:lnSpc>
              <a:spcBef>
                <a:spcPts val="0"/>
              </a:spcBef>
              <a:spcAft>
                <a:spcPts val="0"/>
              </a:spcAft>
              <a:buClr>
                <a:schemeClr val="dk1"/>
              </a:buClr>
              <a:buSzPct val="46666"/>
              <a:buNone/>
            </a:pPr>
            <a:r>
              <a:rPr lang="en-IN" sz="6000"/>
              <a:t>Smart DustBin</a:t>
            </a:r>
            <a:endParaRPr sz="6000"/>
          </a:p>
          <a:p>
            <a:pPr indent="-50800" lvl="0" marL="228600" rtl="0" algn="l">
              <a:lnSpc>
                <a:spcPct val="90000"/>
              </a:lnSpc>
              <a:spcBef>
                <a:spcPts val="1000"/>
              </a:spcBef>
              <a:spcAft>
                <a:spcPts val="0"/>
              </a:spcAft>
              <a:buClr>
                <a:schemeClr val="dk1"/>
              </a:buClr>
              <a:buSzPct val="155555"/>
              <a:buNone/>
            </a:pPr>
            <a:r>
              <a:t/>
            </a:r>
            <a:endParaRPr sz="1800"/>
          </a:p>
          <a:p>
            <a:pPr indent="0" lvl="0" marL="0" rtl="0" algn="just">
              <a:lnSpc>
                <a:spcPct val="100000"/>
              </a:lnSpc>
              <a:spcBef>
                <a:spcPts val="0"/>
              </a:spcBef>
              <a:spcAft>
                <a:spcPts val="0"/>
              </a:spcAft>
              <a:buClr>
                <a:schemeClr val="dk1"/>
              </a:buClr>
              <a:buSzPct val="155555"/>
              <a:buNone/>
            </a:pPr>
            <a:r>
              <a:rPr lang="en-IN" sz="1800"/>
              <a:t>The problem of proper waste management and segregation is becoming increasingly important, as waste generation increases. A solution to this problem is a smart dustbin that uses object detection to automatically sort waste materials into appropriate compartments based on their recyclability. This technology reduces the workload of waste management workers and ensures proper disposal and recycling of waste, making a positive impact on the environment. The objective of this project is to design such a smart dustbin to improve waste management efficiency and effectiveness.</a:t>
            </a:r>
            <a:endParaRPr sz="1800"/>
          </a:p>
        </p:txBody>
      </p:sp>
      <p:pic>
        <p:nvPicPr>
          <p:cNvPr descr="IIT Jammu (@IITJammu) / Twitter" id="100" name="Google Shape;100;p2"/>
          <p:cNvPicPr preferRelativeResize="0"/>
          <p:nvPr/>
        </p:nvPicPr>
        <p:blipFill rotWithShape="1">
          <a:blip r:embed="rId3">
            <a:alphaModFix/>
          </a:blip>
          <a:srcRect b="11238" l="9391" r="8038" t="8672"/>
          <a:stretch/>
        </p:blipFill>
        <p:spPr>
          <a:xfrm>
            <a:off x="7585149" y="0"/>
            <a:ext cx="1558851" cy="1512000"/>
          </a:xfrm>
          <a:prstGeom prst="rect">
            <a:avLst/>
          </a:prstGeom>
          <a:noFill/>
          <a:ln>
            <a:noFill/>
          </a:ln>
        </p:spPr>
      </p:pic>
      <p:pic>
        <p:nvPicPr>
          <p:cNvPr id="101" name="Google Shape;101;p2"/>
          <p:cNvPicPr preferRelativeResize="0"/>
          <p:nvPr/>
        </p:nvPicPr>
        <p:blipFill>
          <a:blip r:embed="rId4">
            <a:alphaModFix/>
          </a:blip>
          <a:stretch>
            <a:fillRect/>
          </a:stretch>
        </p:blipFill>
        <p:spPr>
          <a:xfrm>
            <a:off x="5970925" y="3279350"/>
            <a:ext cx="2602650" cy="2602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3"/>
          <p:cNvSpPr txBox="1"/>
          <p:nvPr>
            <p:ph type="title"/>
          </p:nvPr>
        </p:nvSpPr>
        <p:spPr>
          <a:xfrm>
            <a:off x="615002" y="55322"/>
            <a:ext cx="7886700" cy="57657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FF0000"/>
              </a:buClr>
              <a:buSzPct val="100000"/>
              <a:buFont typeface="Calibri"/>
              <a:buNone/>
            </a:pPr>
            <a:r>
              <a:rPr b="1" lang="en-IN">
                <a:solidFill>
                  <a:srgbClr val="FF0000"/>
                </a:solidFill>
              </a:rPr>
              <a:t>Identification of Need </a:t>
            </a:r>
            <a:endParaRPr b="1">
              <a:solidFill>
                <a:srgbClr val="FF0000"/>
              </a:solidFill>
            </a:endParaRPr>
          </a:p>
        </p:txBody>
      </p:sp>
      <p:sp>
        <p:nvSpPr>
          <p:cNvPr id="107" name="Google Shape;107;p3"/>
          <p:cNvSpPr/>
          <p:nvPr/>
        </p:nvSpPr>
        <p:spPr>
          <a:xfrm flipH="1" rot="10800000">
            <a:off x="0" y="814264"/>
            <a:ext cx="9144000" cy="47643"/>
          </a:xfrm>
          <a:prstGeom prst="flowChartProcess">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sp>
        <p:nvSpPr>
          <p:cNvPr id="108" name="Google Shape;108;p3"/>
          <p:cNvSpPr txBox="1"/>
          <p:nvPr>
            <p:ph idx="1" type="body"/>
          </p:nvPr>
        </p:nvSpPr>
        <p:spPr>
          <a:xfrm>
            <a:off x="628650" y="2150950"/>
            <a:ext cx="7886700" cy="4351200"/>
          </a:xfrm>
          <a:prstGeom prst="rect">
            <a:avLst/>
          </a:prstGeom>
          <a:noFill/>
          <a:ln>
            <a:noFill/>
          </a:ln>
        </p:spPr>
        <p:txBody>
          <a:bodyPr anchorCtr="0" anchor="t" bIns="45700" lIns="91425" spcFirstLastPara="1" rIns="91425" wrap="square" tIns="45700">
            <a:noAutofit/>
          </a:bodyPr>
          <a:lstStyle/>
          <a:p>
            <a:pPr indent="-342900" lvl="0" marL="457200" rtl="0" algn="l">
              <a:lnSpc>
                <a:spcPct val="115000"/>
              </a:lnSpc>
              <a:spcBef>
                <a:spcPts val="2800"/>
              </a:spcBef>
              <a:spcAft>
                <a:spcPts val="0"/>
              </a:spcAft>
              <a:buSzPts val="1800"/>
              <a:buFont typeface="Roboto"/>
              <a:buChar char="●"/>
            </a:pPr>
            <a:r>
              <a:rPr lang="en-IN" sz="1800">
                <a:latin typeface="Roboto"/>
                <a:ea typeface="Roboto"/>
                <a:cs typeface="Roboto"/>
                <a:sym typeface="Roboto"/>
              </a:rPr>
              <a:t>Environmental protection: Proper segregation of waste helps reduce the amount of waste that ends up in landfills, reduces pollution, and protects the environment.</a:t>
            </a:r>
            <a:br>
              <a:rPr lang="en-IN" sz="1800">
                <a:latin typeface="Roboto"/>
                <a:ea typeface="Roboto"/>
                <a:cs typeface="Roboto"/>
                <a:sym typeface="Roboto"/>
              </a:rPr>
            </a:br>
            <a:endParaRPr sz="1800">
              <a:latin typeface="Roboto"/>
              <a:ea typeface="Roboto"/>
              <a:cs typeface="Roboto"/>
              <a:sym typeface="Roboto"/>
            </a:endParaRPr>
          </a:p>
          <a:p>
            <a:pPr indent="-342900" lvl="0" marL="457200" rtl="0" algn="l">
              <a:lnSpc>
                <a:spcPct val="115000"/>
              </a:lnSpc>
              <a:spcBef>
                <a:spcPts val="0"/>
              </a:spcBef>
              <a:spcAft>
                <a:spcPts val="0"/>
              </a:spcAft>
              <a:buSzPts val="1800"/>
              <a:buFont typeface="Roboto"/>
              <a:buChar char="●"/>
            </a:pPr>
            <a:r>
              <a:rPr lang="en-IN" sz="1800">
                <a:latin typeface="Roboto"/>
                <a:ea typeface="Roboto"/>
                <a:cs typeface="Roboto"/>
                <a:sym typeface="Roboto"/>
              </a:rPr>
              <a:t>Resource recovery: Segregating recyclable waste makes it easier to recover valuable materials that can be reused in the production of new products.</a:t>
            </a:r>
            <a:br>
              <a:rPr lang="en-IN" sz="1800">
                <a:latin typeface="Roboto"/>
                <a:ea typeface="Roboto"/>
                <a:cs typeface="Roboto"/>
                <a:sym typeface="Roboto"/>
              </a:rPr>
            </a:br>
            <a:endParaRPr sz="1800">
              <a:latin typeface="Roboto"/>
              <a:ea typeface="Roboto"/>
              <a:cs typeface="Roboto"/>
              <a:sym typeface="Roboto"/>
            </a:endParaRPr>
          </a:p>
          <a:p>
            <a:pPr indent="-342900" lvl="0" marL="457200" rtl="0" algn="l">
              <a:lnSpc>
                <a:spcPct val="115000"/>
              </a:lnSpc>
              <a:spcBef>
                <a:spcPts val="0"/>
              </a:spcBef>
              <a:spcAft>
                <a:spcPts val="0"/>
              </a:spcAft>
              <a:buSzPts val="1800"/>
              <a:buFont typeface="Roboto"/>
              <a:buChar char="●"/>
            </a:pPr>
            <a:r>
              <a:rPr lang="en-IN" sz="1800">
                <a:latin typeface="Roboto"/>
                <a:ea typeface="Roboto"/>
                <a:cs typeface="Roboto"/>
                <a:sym typeface="Roboto"/>
              </a:rPr>
              <a:t>Cost savings: By reducing the amount of waste sent to landfills, cities and communities can save on waste management costs.</a:t>
            </a:r>
            <a:endParaRPr sz="1800">
              <a:latin typeface="Roboto"/>
              <a:ea typeface="Roboto"/>
              <a:cs typeface="Roboto"/>
              <a:sym typeface="Roboto"/>
            </a:endParaRPr>
          </a:p>
          <a:p>
            <a:pPr indent="0" lvl="0" marL="177800" rtl="0" algn="l">
              <a:lnSpc>
                <a:spcPct val="90000"/>
              </a:lnSpc>
              <a:spcBef>
                <a:spcPts val="2800"/>
              </a:spcBef>
              <a:spcAft>
                <a:spcPts val="0"/>
              </a:spcAft>
              <a:buClr>
                <a:schemeClr val="dk1"/>
              </a:buClr>
              <a:buSzPts val="2800"/>
              <a:buNone/>
            </a:pPr>
            <a:r>
              <a:t/>
            </a:r>
            <a:endParaRPr sz="1800">
              <a:highlight>
                <a:srgbClr val="FFFFFF"/>
              </a:highlight>
              <a:latin typeface="Arial"/>
              <a:ea typeface="Arial"/>
              <a:cs typeface="Arial"/>
              <a:sym typeface="Arial"/>
            </a:endParaRPr>
          </a:p>
        </p:txBody>
      </p:sp>
      <p:pic>
        <p:nvPicPr>
          <p:cNvPr descr="IIT Jammu (@IITJammu) / Twitter" id="109" name="Google Shape;109;p3"/>
          <p:cNvPicPr preferRelativeResize="0"/>
          <p:nvPr/>
        </p:nvPicPr>
        <p:blipFill rotWithShape="1">
          <a:blip r:embed="rId3">
            <a:alphaModFix/>
          </a:blip>
          <a:srcRect b="11238" l="9391" r="8038" t="8672"/>
          <a:stretch/>
        </p:blipFill>
        <p:spPr>
          <a:xfrm>
            <a:off x="7585149" y="0"/>
            <a:ext cx="1558851" cy="1512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4"/>
          <p:cNvSpPr txBox="1"/>
          <p:nvPr>
            <p:ph type="title"/>
          </p:nvPr>
        </p:nvSpPr>
        <p:spPr>
          <a:xfrm>
            <a:off x="615002" y="55322"/>
            <a:ext cx="7886700" cy="576570"/>
          </a:xfrm>
          <a:prstGeom prst="rect">
            <a:avLst/>
          </a:prstGeom>
          <a:noFill/>
          <a:ln>
            <a:noFill/>
          </a:ln>
        </p:spPr>
        <p:txBody>
          <a:bodyPr anchorCtr="0" anchor="ctr" bIns="45700" lIns="91425" spcFirstLastPara="1" rIns="91425" wrap="square" tIns="45700">
            <a:normAutofit fontScale="90000"/>
          </a:bodyPr>
          <a:lstStyle/>
          <a:p>
            <a:pPr indent="0" lvl="0" marL="0" rtl="0" algn="ctr">
              <a:lnSpc>
                <a:spcPct val="90000"/>
              </a:lnSpc>
              <a:spcBef>
                <a:spcPts val="0"/>
              </a:spcBef>
              <a:spcAft>
                <a:spcPts val="0"/>
              </a:spcAft>
              <a:buClr>
                <a:srgbClr val="FF0000"/>
              </a:buClr>
              <a:buSzPct val="100000"/>
              <a:buFont typeface="Calibri"/>
              <a:buNone/>
            </a:pPr>
            <a:r>
              <a:rPr b="1" lang="en-IN">
                <a:solidFill>
                  <a:srgbClr val="FF0000"/>
                </a:solidFill>
              </a:rPr>
              <a:t>Identification of Need </a:t>
            </a:r>
            <a:endParaRPr b="1">
              <a:solidFill>
                <a:srgbClr val="FF0000"/>
              </a:solidFill>
            </a:endParaRPr>
          </a:p>
        </p:txBody>
      </p:sp>
      <p:sp>
        <p:nvSpPr>
          <p:cNvPr id="115" name="Google Shape;115;p4"/>
          <p:cNvSpPr/>
          <p:nvPr/>
        </p:nvSpPr>
        <p:spPr>
          <a:xfrm flipH="1" rot="10800000">
            <a:off x="0" y="814264"/>
            <a:ext cx="9144000" cy="47643"/>
          </a:xfrm>
          <a:prstGeom prst="flowChartProcess">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IIT Jammu (@IITJammu) / Twitter" id="116" name="Google Shape;116;p4"/>
          <p:cNvPicPr preferRelativeResize="0"/>
          <p:nvPr/>
        </p:nvPicPr>
        <p:blipFill rotWithShape="1">
          <a:blip r:embed="rId3">
            <a:alphaModFix/>
          </a:blip>
          <a:srcRect b="11238" l="9391" r="8038" t="8672"/>
          <a:stretch/>
        </p:blipFill>
        <p:spPr>
          <a:xfrm>
            <a:off x="7585149" y="0"/>
            <a:ext cx="1558851" cy="1512000"/>
          </a:xfrm>
          <a:prstGeom prst="rect">
            <a:avLst/>
          </a:prstGeom>
          <a:noFill/>
          <a:ln>
            <a:noFill/>
          </a:ln>
        </p:spPr>
      </p:pic>
      <p:sp>
        <p:nvSpPr>
          <p:cNvPr id="117" name="Google Shape;117;p4"/>
          <p:cNvSpPr txBox="1"/>
          <p:nvPr>
            <p:ph idx="1" type="body"/>
          </p:nvPr>
        </p:nvSpPr>
        <p:spPr>
          <a:xfrm>
            <a:off x="628650" y="1374625"/>
            <a:ext cx="7886700" cy="43512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2800"/>
              </a:spcBef>
              <a:spcAft>
                <a:spcPts val="0"/>
              </a:spcAft>
              <a:buNone/>
            </a:pPr>
            <a:r>
              <a:t/>
            </a:r>
            <a:endParaRPr sz="1800">
              <a:latin typeface="Roboto"/>
              <a:ea typeface="Roboto"/>
              <a:cs typeface="Roboto"/>
              <a:sym typeface="Roboto"/>
            </a:endParaRPr>
          </a:p>
          <a:p>
            <a:pPr indent="-342900" lvl="0" marL="457200" rtl="0" algn="l">
              <a:lnSpc>
                <a:spcPct val="115000"/>
              </a:lnSpc>
              <a:spcBef>
                <a:spcPts val="2800"/>
              </a:spcBef>
              <a:spcAft>
                <a:spcPts val="0"/>
              </a:spcAft>
              <a:buSzPts val="1800"/>
              <a:buFont typeface="Roboto"/>
              <a:buChar char="●"/>
            </a:pPr>
            <a:r>
              <a:rPr lang="en-IN" sz="1800">
                <a:latin typeface="Roboto"/>
                <a:ea typeface="Roboto"/>
                <a:cs typeface="Roboto"/>
                <a:sym typeface="Roboto"/>
              </a:rPr>
              <a:t>Increased efficiency: A smart dustbin can automate the process of waste segregation, reducing manual labor and increasing efficiency.</a:t>
            </a:r>
            <a:endParaRPr sz="1800">
              <a:latin typeface="Roboto"/>
              <a:ea typeface="Roboto"/>
              <a:cs typeface="Roboto"/>
              <a:sym typeface="Roboto"/>
            </a:endParaRPr>
          </a:p>
          <a:p>
            <a:pPr indent="-342900" lvl="0" marL="457200" rtl="0" algn="l">
              <a:lnSpc>
                <a:spcPct val="115000"/>
              </a:lnSpc>
              <a:spcBef>
                <a:spcPts val="1000"/>
              </a:spcBef>
              <a:spcAft>
                <a:spcPts val="0"/>
              </a:spcAft>
              <a:buSzPts val="1800"/>
              <a:buFont typeface="Roboto"/>
              <a:buChar char="●"/>
            </a:pPr>
            <a:r>
              <a:rPr lang="en-IN" sz="1800">
                <a:latin typeface="Roboto"/>
                <a:ea typeface="Roboto"/>
                <a:cs typeface="Roboto"/>
                <a:sym typeface="Roboto"/>
              </a:rPr>
              <a:t>Data-driven decision making: By collecting data on waste generation and segregation, cities and communities can make informed decisions about waste management practices.</a:t>
            </a:r>
            <a:endParaRPr sz="1800">
              <a:latin typeface="Roboto"/>
              <a:ea typeface="Roboto"/>
              <a:cs typeface="Roboto"/>
              <a:sym typeface="Roboto"/>
            </a:endParaRPr>
          </a:p>
          <a:p>
            <a:pPr indent="-342900" lvl="0" marL="457200" rtl="0" algn="l">
              <a:lnSpc>
                <a:spcPct val="115000"/>
              </a:lnSpc>
              <a:spcBef>
                <a:spcPts val="2800"/>
              </a:spcBef>
              <a:spcAft>
                <a:spcPts val="0"/>
              </a:spcAft>
              <a:buSzPts val="1800"/>
              <a:buFont typeface="Roboto"/>
              <a:buChar char="●"/>
            </a:pPr>
            <a:r>
              <a:rPr lang="en-IN" sz="1800">
                <a:latin typeface="Roboto"/>
                <a:ea typeface="Roboto"/>
                <a:cs typeface="Roboto"/>
                <a:sym typeface="Roboto"/>
              </a:rPr>
              <a:t>Better public health: Proper segregation of waste helps reduce the spread of diseases and improve public health by reducing the exposure of people to waste.</a:t>
            </a:r>
            <a:br>
              <a:rPr lang="en-IN" sz="1800">
                <a:latin typeface="Roboto"/>
                <a:ea typeface="Roboto"/>
                <a:cs typeface="Roboto"/>
                <a:sym typeface="Roboto"/>
              </a:rPr>
            </a:br>
            <a:endParaRPr sz="1800">
              <a:latin typeface="Roboto"/>
              <a:ea typeface="Roboto"/>
              <a:cs typeface="Roboto"/>
              <a:sym typeface="Roboto"/>
            </a:endParaRPr>
          </a:p>
          <a:p>
            <a:pPr indent="0" lvl="0" marL="0" rtl="0" algn="l">
              <a:lnSpc>
                <a:spcPct val="115000"/>
              </a:lnSpc>
              <a:spcBef>
                <a:spcPts val="1500"/>
              </a:spcBef>
              <a:spcAft>
                <a:spcPts val="0"/>
              </a:spcAft>
              <a:buClr>
                <a:schemeClr val="dk1"/>
              </a:buClr>
              <a:buSzPts val="1100"/>
              <a:buNone/>
            </a:pPr>
            <a:r>
              <a:rPr lang="en-IN" sz="1800">
                <a:latin typeface="Roboto"/>
                <a:ea typeface="Roboto"/>
                <a:cs typeface="Roboto"/>
                <a:sym typeface="Roboto"/>
              </a:rPr>
              <a:t>Smart dustbins can play a crucial role in reducing waste and promoting sustainable waste management practices.</a:t>
            </a:r>
            <a:endParaRPr sz="1800">
              <a:latin typeface="Roboto"/>
              <a:ea typeface="Roboto"/>
              <a:cs typeface="Roboto"/>
              <a:sym typeface="Roboto"/>
            </a:endParaRPr>
          </a:p>
          <a:p>
            <a:pPr indent="0" lvl="0" marL="0" rtl="0" algn="l">
              <a:lnSpc>
                <a:spcPct val="115000"/>
              </a:lnSpc>
              <a:spcBef>
                <a:spcPts val="0"/>
              </a:spcBef>
              <a:spcAft>
                <a:spcPts val="0"/>
              </a:spcAft>
              <a:buClr>
                <a:schemeClr val="dk1"/>
              </a:buClr>
              <a:buSzPts val="1100"/>
              <a:buNone/>
            </a:pPr>
            <a:r>
              <a:t/>
            </a:r>
            <a:endParaRPr sz="1800">
              <a:latin typeface="Roboto"/>
              <a:ea typeface="Roboto"/>
              <a:cs typeface="Roboto"/>
              <a:sym typeface="Roboto"/>
            </a:endParaRPr>
          </a:p>
          <a:p>
            <a:pPr indent="-50800" lvl="0" marL="228600" rtl="0" algn="l">
              <a:lnSpc>
                <a:spcPct val="115000"/>
              </a:lnSpc>
              <a:spcBef>
                <a:spcPts val="0"/>
              </a:spcBef>
              <a:spcAft>
                <a:spcPts val="0"/>
              </a:spcAft>
              <a:buClr>
                <a:schemeClr val="dk1"/>
              </a:buClr>
              <a:buSzPts val="2800"/>
              <a:buNone/>
            </a:pPr>
            <a:r>
              <a:t/>
            </a:r>
            <a:endParaRPr sz="1800">
              <a:highlight>
                <a:srgbClr val="FFFFFF"/>
              </a:highlight>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5"/>
          <p:cNvSpPr txBox="1"/>
          <p:nvPr>
            <p:ph type="title"/>
          </p:nvPr>
        </p:nvSpPr>
        <p:spPr>
          <a:xfrm>
            <a:off x="628649" y="-21613"/>
            <a:ext cx="7886700" cy="835877"/>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Calibri"/>
              <a:buNone/>
            </a:pPr>
            <a:r>
              <a:rPr b="1" lang="en-IN">
                <a:solidFill>
                  <a:srgbClr val="FF0000"/>
                </a:solidFill>
              </a:rPr>
              <a:t>Problem Definition</a:t>
            </a:r>
            <a:endParaRPr b="1">
              <a:solidFill>
                <a:srgbClr val="FF0000"/>
              </a:solidFill>
            </a:endParaRPr>
          </a:p>
        </p:txBody>
      </p:sp>
      <p:sp>
        <p:nvSpPr>
          <p:cNvPr id="123" name="Google Shape;123;p5"/>
          <p:cNvSpPr/>
          <p:nvPr/>
        </p:nvSpPr>
        <p:spPr>
          <a:xfrm flipH="1" rot="10800000">
            <a:off x="0" y="814264"/>
            <a:ext cx="9144000" cy="47643"/>
          </a:xfrm>
          <a:prstGeom prst="flowChartProcess">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IIT Jammu (@IITJammu) / Twitter" id="124" name="Google Shape;124;p5"/>
          <p:cNvPicPr preferRelativeResize="0"/>
          <p:nvPr/>
        </p:nvPicPr>
        <p:blipFill rotWithShape="1">
          <a:blip r:embed="rId3">
            <a:alphaModFix/>
          </a:blip>
          <a:srcRect b="11238" l="9391" r="8038" t="8672"/>
          <a:stretch/>
        </p:blipFill>
        <p:spPr>
          <a:xfrm>
            <a:off x="7585149" y="0"/>
            <a:ext cx="1558851" cy="1512000"/>
          </a:xfrm>
          <a:prstGeom prst="rect">
            <a:avLst/>
          </a:prstGeom>
          <a:noFill/>
          <a:ln>
            <a:noFill/>
          </a:ln>
        </p:spPr>
      </p:pic>
      <p:sp>
        <p:nvSpPr>
          <p:cNvPr id="125" name="Google Shape;125;p5"/>
          <p:cNvSpPr txBox="1"/>
          <p:nvPr/>
        </p:nvSpPr>
        <p:spPr>
          <a:xfrm>
            <a:off x="533550" y="1483525"/>
            <a:ext cx="7981800" cy="5084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sz="2200">
              <a:latin typeface="Calibri"/>
              <a:ea typeface="Calibri"/>
              <a:cs typeface="Calibri"/>
              <a:sym typeface="Calibri"/>
            </a:endParaRPr>
          </a:p>
          <a:p>
            <a:pPr indent="-368300" lvl="0" marL="457200" rtl="0" algn="just">
              <a:spcBef>
                <a:spcPts val="1000"/>
              </a:spcBef>
              <a:spcAft>
                <a:spcPts val="0"/>
              </a:spcAft>
              <a:buSzPts val="2200"/>
              <a:buFont typeface="Calibri"/>
              <a:buChar char="-"/>
            </a:pPr>
            <a:r>
              <a:rPr lang="en-IN" sz="2200">
                <a:latin typeface="Calibri"/>
                <a:ea typeface="Calibri"/>
                <a:cs typeface="Calibri"/>
                <a:sym typeface="Calibri"/>
              </a:rPr>
              <a:t>Waste management and segregation</a:t>
            </a:r>
            <a:endParaRPr sz="2200">
              <a:latin typeface="Calibri"/>
              <a:ea typeface="Calibri"/>
              <a:cs typeface="Calibri"/>
              <a:sym typeface="Calibri"/>
            </a:endParaRPr>
          </a:p>
          <a:p>
            <a:pPr indent="-368300" lvl="0" marL="457200" rtl="0" algn="just">
              <a:spcBef>
                <a:spcPts val="1000"/>
              </a:spcBef>
              <a:spcAft>
                <a:spcPts val="0"/>
              </a:spcAft>
              <a:buSzPts val="2200"/>
              <a:buFont typeface="Calibri"/>
              <a:buChar char="-"/>
            </a:pPr>
            <a:r>
              <a:rPr lang="en-IN" sz="2200">
                <a:latin typeface="Calibri"/>
                <a:ea typeface="Calibri"/>
                <a:cs typeface="Calibri"/>
                <a:sym typeface="Calibri"/>
              </a:rPr>
              <a:t>Smart Dustbins which are present in market do not segregate wastes.</a:t>
            </a:r>
            <a:endParaRPr sz="2200">
              <a:latin typeface="Calibri"/>
              <a:ea typeface="Calibri"/>
              <a:cs typeface="Calibri"/>
              <a:sym typeface="Calibri"/>
            </a:endParaRPr>
          </a:p>
          <a:p>
            <a:pPr indent="-368300" lvl="0" marL="457200" rtl="0" algn="just">
              <a:spcBef>
                <a:spcPts val="1000"/>
              </a:spcBef>
              <a:spcAft>
                <a:spcPts val="0"/>
              </a:spcAft>
              <a:buSzPts val="2200"/>
              <a:buFont typeface="Calibri"/>
              <a:buChar char="-"/>
            </a:pPr>
            <a:r>
              <a:rPr lang="en-IN" sz="2200">
                <a:solidFill>
                  <a:schemeClr val="dk1"/>
                </a:solidFill>
                <a:latin typeface="Calibri"/>
                <a:ea typeface="Calibri"/>
                <a:cs typeface="Calibri"/>
                <a:sym typeface="Calibri"/>
              </a:rPr>
              <a:t>The dustbin will be equipped with cameras and sensors that can detect the type of waste material being thrown into it and sort it into different compartments based on its recyclability.</a:t>
            </a:r>
            <a:endParaRPr sz="2200">
              <a:solidFill>
                <a:schemeClr val="dk1"/>
              </a:solidFill>
              <a:latin typeface="Calibri"/>
              <a:ea typeface="Calibri"/>
              <a:cs typeface="Calibri"/>
              <a:sym typeface="Calibri"/>
            </a:endParaRPr>
          </a:p>
          <a:p>
            <a:pPr indent="-368300" lvl="0" marL="457200" rtl="0" algn="just">
              <a:spcBef>
                <a:spcPts val="1000"/>
              </a:spcBef>
              <a:spcAft>
                <a:spcPts val="0"/>
              </a:spcAft>
              <a:buClr>
                <a:schemeClr val="dk1"/>
              </a:buClr>
              <a:buSzPts val="2200"/>
              <a:buFont typeface="Calibri"/>
              <a:buChar char="-"/>
            </a:pPr>
            <a:r>
              <a:rPr lang="en-IN" sz="2200">
                <a:solidFill>
                  <a:schemeClr val="dk1"/>
                </a:solidFill>
                <a:latin typeface="Calibri"/>
                <a:ea typeface="Calibri"/>
                <a:cs typeface="Calibri"/>
                <a:sym typeface="Calibri"/>
              </a:rPr>
              <a:t>The number of categories for segregation can be increased.</a:t>
            </a:r>
            <a:endParaRPr sz="2200">
              <a:solidFill>
                <a:schemeClr val="dk1"/>
              </a:solidFill>
              <a:latin typeface="Calibri"/>
              <a:ea typeface="Calibri"/>
              <a:cs typeface="Calibri"/>
              <a:sym typeface="Calibri"/>
            </a:endParaRPr>
          </a:p>
          <a:p>
            <a:pPr indent="-368300" lvl="0" marL="457200" rtl="0" algn="just">
              <a:spcBef>
                <a:spcPts val="1000"/>
              </a:spcBef>
              <a:spcAft>
                <a:spcPts val="0"/>
              </a:spcAft>
              <a:buSzPts val="2200"/>
              <a:buFont typeface="Calibri"/>
              <a:buChar char="-"/>
            </a:pPr>
            <a:r>
              <a:rPr lang="en-IN" sz="2200">
                <a:latin typeface="Calibri"/>
                <a:ea typeface="Calibri"/>
                <a:cs typeface="Calibri"/>
                <a:sym typeface="Calibri"/>
              </a:rPr>
              <a:t>This device will convert a dustbin which is not smart to a smart dustbin</a:t>
            </a:r>
            <a:r>
              <a:rPr lang="en-IN" sz="2200">
                <a:latin typeface="Calibri"/>
                <a:ea typeface="Calibri"/>
                <a:cs typeface="Calibri"/>
                <a:sym typeface="Calibri"/>
              </a:rPr>
              <a:t>.</a:t>
            </a:r>
            <a:r>
              <a:rPr lang="en-IN" sz="2200">
                <a:latin typeface="Calibri"/>
                <a:ea typeface="Calibri"/>
                <a:cs typeface="Calibri"/>
                <a:sym typeface="Calibri"/>
              </a:rPr>
              <a:t> (depends on the shape of dustbin).</a:t>
            </a:r>
            <a:endParaRPr sz="2200">
              <a:latin typeface="Calibri"/>
              <a:ea typeface="Calibri"/>
              <a:cs typeface="Calibri"/>
              <a:sym typeface="Calibri"/>
            </a:endParaRPr>
          </a:p>
          <a:p>
            <a:pPr indent="-368300" lvl="0" marL="457200" rtl="0" algn="just">
              <a:spcBef>
                <a:spcPts val="1000"/>
              </a:spcBef>
              <a:spcAft>
                <a:spcPts val="0"/>
              </a:spcAft>
              <a:buSzPts val="2200"/>
              <a:buFont typeface="Calibri"/>
              <a:buChar char="-"/>
            </a:pPr>
            <a:r>
              <a:rPr lang="en-IN" sz="2200">
                <a:latin typeface="Calibri"/>
                <a:ea typeface="Calibri"/>
                <a:cs typeface="Calibri"/>
                <a:sym typeface="Calibri"/>
              </a:rPr>
              <a:t>This device can also provide a lot of data for waste management.</a:t>
            </a:r>
            <a:endParaRPr sz="2200">
              <a:latin typeface="Calibri"/>
              <a:ea typeface="Calibri"/>
              <a:cs typeface="Calibri"/>
              <a:sym typeface="Calibri"/>
            </a:endParaRPr>
          </a:p>
          <a:p>
            <a:pPr indent="0" lvl="0" marL="0" rtl="0" algn="just">
              <a:spcBef>
                <a:spcPts val="1000"/>
              </a:spcBef>
              <a:spcAft>
                <a:spcPts val="1000"/>
              </a:spcAft>
              <a:buNone/>
            </a:pPr>
            <a:r>
              <a:t/>
            </a:r>
            <a:endParaRPr sz="18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g1edc6965ac0_0_8"/>
          <p:cNvSpPr txBox="1"/>
          <p:nvPr>
            <p:ph type="title"/>
          </p:nvPr>
        </p:nvSpPr>
        <p:spPr>
          <a:xfrm>
            <a:off x="628649" y="-21613"/>
            <a:ext cx="7886700" cy="8358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Calibri"/>
              <a:buNone/>
            </a:pPr>
            <a:r>
              <a:rPr b="1" lang="en-IN">
                <a:solidFill>
                  <a:srgbClr val="FF0000"/>
                </a:solidFill>
              </a:rPr>
              <a:t>Problem Definition</a:t>
            </a:r>
            <a:endParaRPr b="1">
              <a:solidFill>
                <a:srgbClr val="FF0000"/>
              </a:solidFill>
            </a:endParaRPr>
          </a:p>
        </p:txBody>
      </p:sp>
      <p:sp>
        <p:nvSpPr>
          <p:cNvPr id="131" name="Google Shape;131;g1edc6965ac0_0_8"/>
          <p:cNvSpPr/>
          <p:nvPr/>
        </p:nvSpPr>
        <p:spPr>
          <a:xfrm flipH="1" rot="10800000">
            <a:off x="0" y="814264"/>
            <a:ext cx="9144000" cy="47643"/>
          </a:xfrm>
          <a:prstGeom prst="flowChartProcess">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IIT Jammu (@IITJammu) / Twitter" id="132" name="Google Shape;132;g1edc6965ac0_0_8"/>
          <p:cNvPicPr preferRelativeResize="0"/>
          <p:nvPr/>
        </p:nvPicPr>
        <p:blipFill rotWithShape="1">
          <a:blip r:embed="rId3">
            <a:alphaModFix/>
          </a:blip>
          <a:srcRect b="11236" l="9388" r="8042" t="8673"/>
          <a:stretch/>
        </p:blipFill>
        <p:spPr>
          <a:xfrm>
            <a:off x="7585149" y="0"/>
            <a:ext cx="1558851" cy="1512000"/>
          </a:xfrm>
          <a:prstGeom prst="rect">
            <a:avLst/>
          </a:prstGeom>
          <a:noFill/>
          <a:ln>
            <a:noFill/>
          </a:ln>
        </p:spPr>
      </p:pic>
      <p:sp>
        <p:nvSpPr>
          <p:cNvPr id="133" name="Google Shape;133;g1edc6965ac0_0_8"/>
          <p:cNvSpPr txBox="1"/>
          <p:nvPr/>
        </p:nvSpPr>
        <p:spPr>
          <a:xfrm>
            <a:off x="533550" y="2134175"/>
            <a:ext cx="7981800" cy="3786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Clr>
                <a:schemeClr val="dk1"/>
              </a:buClr>
              <a:buSzPts val="1100"/>
              <a:buFont typeface="Arial"/>
              <a:buNone/>
            </a:pPr>
            <a:r>
              <a:rPr lang="en-IN" sz="1800">
                <a:latin typeface="Calibri"/>
                <a:ea typeface="Calibri"/>
                <a:cs typeface="Calibri"/>
                <a:sym typeface="Calibri"/>
              </a:rPr>
              <a:t>In addition to object detection, the smart dustbin should also be equipped with a user interface for easy operation and maintenance. The user interface should allow for easy customization of the waste categories and the associated sorting rules. It should also provide real-time data and analytics on the waste collected, including the volume and composition of the waste.</a:t>
            </a:r>
            <a:endParaRPr sz="1800">
              <a:latin typeface="Calibri"/>
              <a:ea typeface="Calibri"/>
              <a:cs typeface="Calibri"/>
              <a:sym typeface="Calibri"/>
            </a:endParaRPr>
          </a:p>
          <a:p>
            <a:pPr indent="0" lvl="0" marL="0" rtl="0" algn="just">
              <a:spcBef>
                <a:spcPts val="0"/>
              </a:spcBef>
              <a:spcAft>
                <a:spcPts val="0"/>
              </a:spcAft>
              <a:buClr>
                <a:schemeClr val="dk1"/>
              </a:buClr>
              <a:buSzPts val="1100"/>
              <a:buFont typeface="Arial"/>
              <a:buNone/>
            </a:pPr>
            <a:r>
              <a:t/>
            </a:r>
            <a:endParaRPr sz="1800">
              <a:latin typeface="Calibri"/>
              <a:ea typeface="Calibri"/>
              <a:cs typeface="Calibri"/>
              <a:sym typeface="Calibri"/>
            </a:endParaRPr>
          </a:p>
          <a:p>
            <a:pPr indent="0" lvl="0" marL="0" rtl="0" algn="just">
              <a:spcBef>
                <a:spcPts val="0"/>
              </a:spcBef>
              <a:spcAft>
                <a:spcPts val="0"/>
              </a:spcAft>
              <a:buNone/>
            </a:pPr>
            <a:r>
              <a:rPr lang="en-IN" sz="1800">
                <a:latin typeface="Calibri"/>
                <a:ea typeface="Calibri"/>
                <a:cs typeface="Calibri"/>
                <a:sym typeface="Calibri"/>
              </a:rPr>
              <a:t>In conclusion, the development of a smart dustbin that uses object detection to segregate waste can significantly improve the efficiency and effectiveness of waste management systems. It can reduce the workload of waste management workers and ensure proper disposal and recycling of waste materials. By utilizing the latest advancements in computer vision and machine learning technologies, this project has the potential to make a significant impact on the global waste management industry.</a:t>
            </a:r>
            <a:endParaRPr sz="1800">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20f39b70850_0_0"/>
          <p:cNvSpPr txBox="1"/>
          <p:nvPr>
            <p:ph type="title"/>
          </p:nvPr>
        </p:nvSpPr>
        <p:spPr>
          <a:xfrm>
            <a:off x="628649" y="-21613"/>
            <a:ext cx="7886700" cy="8358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Calibri"/>
              <a:buNone/>
            </a:pPr>
            <a:r>
              <a:rPr b="1" lang="en-IN">
                <a:solidFill>
                  <a:srgbClr val="FF0000"/>
                </a:solidFill>
              </a:rPr>
              <a:t>Synthesis</a:t>
            </a:r>
            <a:endParaRPr b="1">
              <a:solidFill>
                <a:srgbClr val="FF0000"/>
              </a:solidFill>
            </a:endParaRPr>
          </a:p>
        </p:txBody>
      </p:sp>
      <p:sp>
        <p:nvSpPr>
          <p:cNvPr id="139" name="Google Shape;139;g20f39b70850_0_0"/>
          <p:cNvSpPr/>
          <p:nvPr/>
        </p:nvSpPr>
        <p:spPr>
          <a:xfrm flipH="1" rot="10800000">
            <a:off x="0" y="814264"/>
            <a:ext cx="9144000" cy="47643"/>
          </a:xfrm>
          <a:prstGeom prst="flowChartProcess">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IIT Jammu (@IITJammu) / Twitter" id="140" name="Google Shape;140;g20f39b70850_0_0"/>
          <p:cNvPicPr preferRelativeResize="0"/>
          <p:nvPr/>
        </p:nvPicPr>
        <p:blipFill rotWithShape="1">
          <a:blip r:embed="rId3">
            <a:alphaModFix/>
          </a:blip>
          <a:srcRect b="11236" l="9388" r="8042" t="8673"/>
          <a:stretch/>
        </p:blipFill>
        <p:spPr>
          <a:xfrm>
            <a:off x="7585149" y="0"/>
            <a:ext cx="1558851" cy="1512000"/>
          </a:xfrm>
          <a:prstGeom prst="rect">
            <a:avLst/>
          </a:prstGeom>
          <a:noFill/>
          <a:ln>
            <a:noFill/>
          </a:ln>
        </p:spPr>
      </p:pic>
      <p:sp>
        <p:nvSpPr>
          <p:cNvPr id="141" name="Google Shape;141;g20f39b70850_0_0"/>
          <p:cNvSpPr txBox="1"/>
          <p:nvPr/>
        </p:nvSpPr>
        <p:spPr>
          <a:xfrm>
            <a:off x="533550" y="1041050"/>
            <a:ext cx="7981800" cy="2124000"/>
          </a:xfrm>
          <a:prstGeom prst="rect">
            <a:avLst/>
          </a:prstGeom>
          <a:noFill/>
          <a:ln>
            <a:noFill/>
          </a:ln>
        </p:spPr>
        <p:txBody>
          <a:bodyPr anchorCtr="0" anchor="t" bIns="91425" lIns="91425" spcFirstLastPara="1" rIns="91425" wrap="square" tIns="91425">
            <a:spAutoFit/>
          </a:bodyPr>
          <a:lstStyle/>
          <a:p>
            <a:pPr indent="0" lvl="0" marL="457200" rtl="0" algn="just">
              <a:spcBef>
                <a:spcPts val="0"/>
              </a:spcBef>
              <a:spcAft>
                <a:spcPts val="0"/>
              </a:spcAft>
              <a:buNone/>
            </a:pPr>
            <a:r>
              <a:t/>
            </a:r>
            <a:endParaRPr sz="1800">
              <a:latin typeface="Calibri"/>
              <a:ea typeface="Calibri"/>
              <a:cs typeface="Calibri"/>
              <a:sym typeface="Calibri"/>
            </a:endParaRPr>
          </a:p>
          <a:p>
            <a:pPr indent="-342900" lvl="0" marL="457200" rtl="0" algn="just">
              <a:spcBef>
                <a:spcPts val="0"/>
              </a:spcBef>
              <a:spcAft>
                <a:spcPts val="0"/>
              </a:spcAft>
              <a:buSzPts val="1800"/>
              <a:buFont typeface="Calibri"/>
              <a:buChar char="-"/>
            </a:pPr>
            <a:r>
              <a:rPr lang="en-IN" sz="1800">
                <a:latin typeface="Calibri"/>
                <a:ea typeface="Calibri"/>
                <a:cs typeface="Calibri"/>
                <a:sym typeface="Calibri"/>
              </a:rPr>
              <a:t>Three compartments : recyclable, non recyclable and miscellaneous</a:t>
            </a:r>
            <a:endParaRPr sz="1800">
              <a:latin typeface="Calibri"/>
              <a:ea typeface="Calibri"/>
              <a:cs typeface="Calibri"/>
              <a:sym typeface="Calibri"/>
            </a:endParaRPr>
          </a:p>
          <a:p>
            <a:pPr indent="-342900" lvl="0" marL="457200" rtl="0" algn="just">
              <a:spcBef>
                <a:spcPts val="0"/>
              </a:spcBef>
              <a:spcAft>
                <a:spcPts val="0"/>
              </a:spcAft>
              <a:buSzPts val="1800"/>
              <a:buFont typeface="Calibri"/>
              <a:buChar char="-"/>
            </a:pPr>
            <a:r>
              <a:rPr lang="en-IN" sz="1800">
                <a:latin typeface="Calibri"/>
                <a:ea typeface="Calibri"/>
                <a:cs typeface="Calibri"/>
                <a:sym typeface="Calibri"/>
              </a:rPr>
              <a:t>Sorting Mechanism</a:t>
            </a:r>
            <a:endParaRPr sz="1800">
              <a:latin typeface="Calibri"/>
              <a:ea typeface="Calibri"/>
              <a:cs typeface="Calibri"/>
              <a:sym typeface="Calibri"/>
            </a:endParaRPr>
          </a:p>
          <a:p>
            <a:pPr indent="-342900" lvl="0" marL="457200" rtl="0" algn="just">
              <a:spcBef>
                <a:spcPts val="0"/>
              </a:spcBef>
              <a:spcAft>
                <a:spcPts val="0"/>
              </a:spcAft>
              <a:buSzPts val="1800"/>
              <a:buFont typeface="Calibri"/>
              <a:buChar char="-"/>
            </a:pPr>
            <a:r>
              <a:rPr lang="en-IN" sz="1800">
                <a:latin typeface="Calibri"/>
                <a:ea typeface="Calibri"/>
                <a:cs typeface="Calibri"/>
                <a:sym typeface="Calibri"/>
              </a:rPr>
              <a:t>Flow process</a:t>
            </a:r>
            <a:endParaRPr sz="1800">
              <a:latin typeface="Calibri"/>
              <a:ea typeface="Calibri"/>
              <a:cs typeface="Calibri"/>
              <a:sym typeface="Calibri"/>
            </a:endParaRPr>
          </a:p>
          <a:p>
            <a:pPr indent="-342900" lvl="0" marL="457200" rtl="0" algn="just">
              <a:spcBef>
                <a:spcPts val="0"/>
              </a:spcBef>
              <a:spcAft>
                <a:spcPts val="0"/>
              </a:spcAft>
              <a:buSzPts val="1800"/>
              <a:buFont typeface="Calibri"/>
              <a:buChar char="-"/>
            </a:pPr>
            <a:r>
              <a:rPr lang="en-IN" sz="1800">
                <a:latin typeface="Calibri"/>
                <a:ea typeface="Calibri"/>
                <a:cs typeface="Calibri"/>
                <a:sym typeface="Calibri"/>
              </a:rPr>
              <a:t>Rough visualization</a:t>
            </a:r>
            <a:endParaRPr sz="1800">
              <a:latin typeface="Calibri"/>
              <a:ea typeface="Calibri"/>
              <a:cs typeface="Calibri"/>
              <a:sym typeface="Calibri"/>
            </a:endParaRPr>
          </a:p>
          <a:p>
            <a:pPr indent="0" lvl="0" marL="0" rtl="0" algn="just">
              <a:spcBef>
                <a:spcPts val="0"/>
              </a:spcBef>
              <a:spcAft>
                <a:spcPts val="0"/>
              </a:spcAft>
              <a:buNone/>
            </a:pPr>
            <a:r>
              <a:t/>
            </a:r>
            <a:endParaRPr sz="1800">
              <a:latin typeface="Calibri"/>
              <a:ea typeface="Calibri"/>
              <a:cs typeface="Calibri"/>
              <a:sym typeface="Calibri"/>
            </a:endParaRPr>
          </a:p>
          <a:p>
            <a:pPr indent="0" lvl="0" marL="0" rtl="0" algn="just">
              <a:spcBef>
                <a:spcPts val="0"/>
              </a:spcBef>
              <a:spcAft>
                <a:spcPts val="0"/>
              </a:spcAft>
              <a:buNone/>
            </a:pPr>
            <a:r>
              <a:t/>
            </a:r>
            <a:endParaRPr sz="1800">
              <a:latin typeface="Calibri"/>
              <a:ea typeface="Calibri"/>
              <a:cs typeface="Calibri"/>
              <a:sym typeface="Calibri"/>
            </a:endParaRPr>
          </a:p>
        </p:txBody>
      </p:sp>
      <p:pic>
        <p:nvPicPr>
          <p:cNvPr id="142" name="Google Shape;142;g20f39b70850_0_0"/>
          <p:cNvPicPr preferRelativeResize="0"/>
          <p:nvPr/>
        </p:nvPicPr>
        <p:blipFill>
          <a:blip r:embed="rId4">
            <a:alphaModFix/>
          </a:blip>
          <a:stretch>
            <a:fillRect/>
          </a:stretch>
        </p:blipFill>
        <p:spPr>
          <a:xfrm>
            <a:off x="858875" y="3227300"/>
            <a:ext cx="6988123" cy="31919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20f39b70850_0_7"/>
          <p:cNvSpPr txBox="1"/>
          <p:nvPr>
            <p:ph type="title"/>
          </p:nvPr>
        </p:nvSpPr>
        <p:spPr>
          <a:xfrm>
            <a:off x="628649" y="-21613"/>
            <a:ext cx="7886700" cy="8358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Calibri"/>
              <a:buNone/>
            </a:pPr>
            <a:r>
              <a:rPr b="1" lang="en-IN">
                <a:solidFill>
                  <a:srgbClr val="FF0000"/>
                </a:solidFill>
              </a:rPr>
              <a:t>Synthesis</a:t>
            </a:r>
            <a:endParaRPr b="1">
              <a:solidFill>
                <a:srgbClr val="FF0000"/>
              </a:solidFill>
            </a:endParaRPr>
          </a:p>
        </p:txBody>
      </p:sp>
      <p:sp>
        <p:nvSpPr>
          <p:cNvPr id="148" name="Google Shape;148;g20f39b70850_0_7"/>
          <p:cNvSpPr/>
          <p:nvPr/>
        </p:nvSpPr>
        <p:spPr>
          <a:xfrm flipH="1" rot="10800000">
            <a:off x="0" y="814264"/>
            <a:ext cx="9144000" cy="47643"/>
          </a:xfrm>
          <a:prstGeom prst="flowChartProcess">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IIT Jammu (@IITJammu) / Twitter" id="149" name="Google Shape;149;g20f39b70850_0_7"/>
          <p:cNvPicPr preferRelativeResize="0"/>
          <p:nvPr/>
        </p:nvPicPr>
        <p:blipFill rotWithShape="1">
          <a:blip r:embed="rId3">
            <a:alphaModFix/>
          </a:blip>
          <a:srcRect b="11236" l="9388" r="8042" t="8673"/>
          <a:stretch/>
        </p:blipFill>
        <p:spPr>
          <a:xfrm>
            <a:off x="7585149" y="0"/>
            <a:ext cx="1558851" cy="1512000"/>
          </a:xfrm>
          <a:prstGeom prst="rect">
            <a:avLst/>
          </a:prstGeom>
          <a:noFill/>
          <a:ln>
            <a:noFill/>
          </a:ln>
        </p:spPr>
      </p:pic>
      <p:sp>
        <p:nvSpPr>
          <p:cNvPr id="150" name="Google Shape;150;g20f39b70850_0_7"/>
          <p:cNvSpPr txBox="1"/>
          <p:nvPr/>
        </p:nvSpPr>
        <p:spPr>
          <a:xfrm>
            <a:off x="533550" y="2134175"/>
            <a:ext cx="7981800" cy="461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sz="1800">
              <a:latin typeface="Calibri"/>
              <a:ea typeface="Calibri"/>
              <a:cs typeface="Calibri"/>
              <a:sym typeface="Calibri"/>
            </a:endParaRPr>
          </a:p>
        </p:txBody>
      </p:sp>
      <p:sp>
        <p:nvSpPr>
          <p:cNvPr id="151" name="Google Shape;151;g20f39b70850_0_7"/>
          <p:cNvSpPr txBox="1"/>
          <p:nvPr/>
        </p:nvSpPr>
        <p:spPr>
          <a:xfrm>
            <a:off x="681175" y="923925"/>
            <a:ext cx="7495800" cy="6218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600">
              <a:latin typeface="Calibri"/>
              <a:ea typeface="Calibri"/>
              <a:cs typeface="Calibri"/>
              <a:sym typeface="Calibri"/>
            </a:endParaRPr>
          </a:p>
          <a:p>
            <a:pPr indent="0" lvl="0" marL="0" rtl="0" algn="l">
              <a:spcBef>
                <a:spcPts val="0"/>
              </a:spcBef>
              <a:spcAft>
                <a:spcPts val="0"/>
              </a:spcAft>
              <a:buNone/>
            </a:pPr>
            <a:r>
              <a:rPr b="1" lang="en-IN" sz="2000">
                <a:latin typeface="Calibri"/>
                <a:ea typeface="Calibri"/>
                <a:cs typeface="Calibri"/>
                <a:sym typeface="Calibri"/>
              </a:rPr>
              <a:t>Components:</a:t>
            </a:r>
            <a:endParaRPr b="1" sz="2000">
              <a:latin typeface="Calibri"/>
              <a:ea typeface="Calibri"/>
              <a:cs typeface="Calibri"/>
              <a:sym typeface="Calibri"/>
            </a:endParaRPr>
          </a:p>
          <a:p>
            <a:pPr indent="0" lvl="0" marL="0" rtl="0" algn="l">
              <a:spcBef>
                <a:spcPts val="0"/>
              </a:spcBef>
              <a:spcAft>
                <a:spcPts val="0"/>
              </a:spcAft>
              <a:buNone/>
            </a:pPr>
            <a:r>
              <a:t/>
            </a:r>
            <a:endParaRPr b="1" sz="2000">
              <a:latin typeface="Calibri"/>
              <a:ea typeface="Calibri"/>
              <a:cs typeface="Calibri"/>
              <a:sym typeface="Calibri"/>
            </a:endParaRPr>
          </a:p>
          <a:p>
            <a:pPr indent="0" lvl="0" marL="0" rtl="0" algn="l">
              <a:spcBef>
                <a:spcPts val="0"/>
              </a:spcBef>
              <a:spcAft>
                <a:spcPts val="0"/>
              </a:spcAft>
              <a:buNone/>
            </a:pPr>
            <a:r>
              <a:rPr lang="en-IN" sz="2000">
                <a:latin typeface="Calibri"/>
                <a:ea typeface="Calibri"/>
                <a:cs typeface="Calibri"/>
                <a:sym typeface="Calibri"/>
              </a:rPr>
              <a:t>Tray: </a:t>
            </a:r>
            <a:r>
              <a:rPr lang="en-IN" sz="1600">
                <a:latin typeface="Calibri"/>
                <a:ea typeface="Calibri"/>
                <a:cs typeface="Calibri"/>
                <a:sym typeface="Calibri"/>
              </a:rPr>
              <a:t>	</a:t>
            </a:r>
            <a:endParaRPr sz="1600">
              <a:latin typeface="Calibri"/>
              <a:ea typeface="Calibri"/>
              <a:cs typeface="Calibri"/>
              <a:sym typeface="Calibri"/>
            </a:endParaRPr>
          </a:p>
          <a:p>
            <a:pPr indent="0" lvl="0" marL="0" rtl="0" algn="l">
              <a:spcBef>
                <a:spcPts val="0"/>
              </a:spcBef>
              <a:spcAft>
                <a:spcPts val="0"/>
              </a:spcAft>
              <a:buNone/>
            </a:pPr>
            <a:r>
              <a:rPr lang="en-IN" sz="1600">
                <a:latin typeface="Calibri"/>
                <a:ea typeface="Calibri"/>
                <a:cs typeface="Calibri"/>
                <a:sym typeface="Calibri"/>
              </a:rPr>
              <a:t>It will be responsible for moving </a:t>
            </a:r>
            <a:r>
              <a:rPr lang="en-IN" sz="1600">
                <a:latin typeface="Calibri"/>
                <a:ea typeface="Calibri"/>
                <a:cs typeface="Calibri"/>
                <a:sym typeface="Calibri"/>
              </a:rPr>
              <a:t>the waste to the correct bin after the classification is done via image processing.</a:t>
            </a:r>
            <a:endParaRPr sz="1600">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a:p>
            <a:pPr indent="0" lvl="0" marL="0" rtl="0" algn="l">
              <a:spcBef>
                <a:spcPts val="0"/>
              </a:spcBef>
              <a:spcAft>
                <a:spcPts val="0"/>
              </a:spcAft>
              <a:buNone/>
            </a:pPr>
            <a:r>
              <a:rPr lang="en-IN" sz="2000">
                <a:latin typeface="Calibri"/>
                <a:ea typeface="Calibri"/>
                <a:cs typeface="Calibri"/>
                <a:sym typeface="Calibri"/>
              </a:rPr>
              <a:t>Conveyer belt: </a:t>
            </a:r>
            <a:r>
              <a:rPr lang="en-IN" sz="1600">
                <a:latin typeface="Calibri"/>
                <a:ea typeface="Calibri"/>
                <a:cs typeface="Calibri"/>
                <a:sym typeface="Calibri"/>
              </a:rPr>
              <a:t> </a:t>
            </a:r>
            <a:endParaRPr sz="1600">
              <a:latin typeface="Calibri"/>
              <a:ea typeface="Calibri"/>
              <a:cs typeface="Calibri"/>
              <a:sym typeface="Calibri"/>
            </a:endParaRPr>
          </a:p>
          <a:p>
            <a:pPr indent="0" lvl="0" marL="0" rtl="0" algn="l">
              <a:spcBef>
                <a:spcPts val="0"/>
              </a:spcBef>
              <a:spcAft>
                <a:spcPts val="0"/>
              </a:spcAft>
              <a:buNone/>
            </a:pPr>
            <a:r>
              <a:rPr lang="en-IN" sz="1600">
                <a:latin typeface="Calibri"/>
                <a:ea typeface="Calibri"/>
                <a:cs typeface="Calibri"/>
                <a:sym typeface="Calibri"/>
              </a:rPr>
              <a:t>Waste will move through the sorting mechanism by a conveyor belt. </a:t>
            </a:r>
            <a:endParaRPr sz="1600">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a:p>
            <a:pPr indent="0" lvl="0" marL="0" rtl="0" algn="l">
              <a:spcBef>
                <a:spcPts val="0"/>
              </a:spcBef>
              <a:spcAft>
                <a:spcPts val="0"/>
              </a:spcAft>
              <a:buNone/>
            </a:pPr>
            <a:r>
              <a:rPr lang="en-IN" sz="2000">
                <a:latin typeface="Calibri"/>
                <a:ea typeface="Calibri"/>
                <a:cs typeface="Calibri"/>
                <a:sym typeface="Calibri"/>
              </a:rPr>
              <a:t>Camera:</a:t>
            </a:r>
            <a:r>
              <a:rPr lang="en-IN" sz="1600">
                <a:latin typeface="Calibri"/>
                <a:ea typeface="Calibri"/>
                <a:cs typeface="Calibri"/>
                <a:sym typeface="Calibri"/>
              </a:rPr>
              <a:t> </a:t>
            </a:r>
            <a:endParaRPr sz="1600">
              <a:latin typeface="Calibri"/>
              <a:ea typeface="Calibri"/>
              <a:cs typeface="Calibri"/>
              <a:sym typeface="Calibri"/>
            </a:endParaRPr>
          </a:p>
          <a:p>
            <a:pPr indent="0" lvl="0" marL="0" rtl="0" algn="l">
              <a:spcBef>
                <a:spcPts val="0"/>
              </a:spcBef>
              <a:spcAft>
                <a:spcPts val="0"/>
              </a:spcAft>
              <a:buNone/>
            </a:pPr>
            <a:r>
              <a:rPr lang="en-IN" sz="1600">
                <a:latin typeface="Calibri"/>
                <a:ea typeface="Calibri"/>
                <a:cs typeface="Calibri"/>
                <a:sym typeface="Calibri"/>
              </a:rPr>
              <a:t>Camera will be placed above conveyer belt, it will detect the boundaries and type of a waste.</a:t>
            </a:r>
            <a:endParaRPr sz="1600">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a:p>
            <a:pPr indent="0" lvl="0" marL="0" rtl="0" algn="l">
              <a:spcBef>
                <a:spcPts val="0"/>
              </a:spcBef>
              <a:spcAft>
                <a:spcPts val="0"/>
              </a:spcAft>
              <a:buNone/>
            </a:pPr>
            <a:r>
              <a:rPr lang="en-IN" sz="2000">
                <a:latin typeface="Calibri"/>
                <a:ea typeface="Calibri"/>
                <a:cs typeface="Calibri"/>
                <a:sym typeface="Calibri"/>
              </a:rPr>
              <a:t>Barricades :</a:t>
            </a:r>
            <a:endParaRPr sz="2000">
              <a:latin typeface="Calibri"/>
              <a:ea typeface="Calibri"/>
              <a:cs typeface="Calibri"/>
              <a:sym typeface="Calibri"/>
            </a:endParaRPr>
          </a:p>
          <a:p>
            <a:pPr indent="0" lvl="0" marL="0" rtl="0" algn="l">
              <a:spcBef>
                <a:spcPts val="0"/>
              </a:spcBef>
              <a:spcAft>
                <a:spcPts val="0"/>
              </a:spcAft>
              <a:buNone/>
            </a:pPr>
            <a:r>
              <a:rPr lang="en-IN" sz="1600">
                <a:latin typeface="Calibri"/>
                <a:ea typeface="Calibri"/>
                <a:cs typeface="Calibri"/>
                <a:sym typeface="Calibri"/>
              </a:rPr>
              <a:t>At the end of conveyor belt, different </a:t>
            </a:r>
            <a:r>
              <a:rPr lang="en-IN" sz="1600">
                <a:latin typeface="Calibri"/>
                <a:ea typeface="Calibri"/>
                <a:cs typeface="Calibri"/>
                <a:sym typeface="Calibri"/>
              </a:rPr>
              <a:t>barricades</a:t>
            </a:r>
            <a:r>
              <a:rPr lang="en-IN" sz="1600">
                <a:latin typeface="Calibri"/>
                <a:ea typeface="Calibri"/>
                <a:cs typeface="Calibri"/>
                <a:sym typeface="Calibri"/>
              </a:rPr>
              <a:t> will be placed , barricades will allow only a single object to pass at a time. </a:t>
            </a:r>
            <a:endParaRPr sz="1600">
              <a:latin typeface="Calibri"/>
              <a:ea typeface="Calibri"/>
              <a:cs typeface="Calibri"/>
              <a:sym typeface="Calibri"/>
            </a:endParaRPr>
          </a:p>
          <a:p>
            <a:pPr indent="0" lvl="0" marL="0" rtl="0" algn="l">
              <a:spcBef>
                <a:spcPts val="0"/>
              </a:spcBef>
              <a:spcAft>
                <a:spcPts val="0"/>
              </a:spcAft>
              <a:buNone/>
            </a:pPr>
            <a:r>
              <a:rPr lang="en-IN" sz="1600">
                <a:latin typeface="Calibri"/>
                <a:ea typeface="Calibri"/>
                <a:cs typeface="Calibri"/>
                <a:sym typeface="Calibri"/>
              </a:rPr>
              <a:t>Two types of barricades:</a:t>
            </a:r>
            <a:endParaRPr sz="1600">
              <a:latin typeface="Calibri"/>
              <a:ea typeface="Calibri"/>
              <a:cs typeface="Calibri"/>
              <a:sym typeface="Calibri"/>
            </a:endParaRPr>
          </a:p>
          <a:p>
            <a:pPr indent="0" lvl="0" marL="0" rtl="0" algn="l">
              <a:spcBef>
                <a:spcPts val="0"/>
              </a:spcBef>
              <a:spcAft>
                <a:spcPts val="0"/>
              </a:spcAft>
              <a:buNone/>
            </a:pPr>
            <a:r>
              <a:rPr lang="en-IN" sz="1600">
                <a:latin typeface="Calibri"/>
                <a:ea typeface="Calibri"/>
                <a:cs typeface="Calibri"/>
                <a:sym typeface="Calibri"/>
              </a:rPr>
              <a:t>1: To sort things placed on top of each other.</a:t>
            </a:r>
            <a:endParaRPr sz="1600">
              <a:latin typeface="Calibri"/>
              <a:ea typeface="Calibri"/>
              <a:cs typeface="Calibri"/>
              <a:sym typeface="Calibri"/>
            </a:endParaRPr>
          </a:p>
          <a:p>
            <a:pPr indent="0" lvl="0" marL="0" rtl="0" algn="l">
              <a:spcBef>
                <a:spcPts val="0"/>
              </a:spcBef>
              <a:spcAft>
                <a:spcPts val="0"/>
              </a:spcAft>
              <a:buNone/>
            </a:pPr>
            <a:r>
              <a:rPr lang="en-IN" sz="1600">
                <a:latin typeface="Calibri"/>
                <a:ea typeface="Calibri"/>
                <a:cs typeface="Calibri"/>
                <a:sym typeface="Calibri"/>
              </a:rPr>
              <a:t>2: To sort things placed parallely (horizontal) (using camera).</a:t>
            </a:r>
            <a:endParaRPr sz="1600">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a:p>
            <a:pPr indent="0" lvl="0" marL="0" rtl="0" algn="l">
              <a:spcBef>
                <a:spcPts val="0"/>
              </a:spcBef>
              <a:spcAft>
                <a:spcPts val="0"/>
              </a:spcAft>
              <a:buNone/>
            </a:pPr>
            <a:r>
              <a:t/>
            </a:r>
            <a:endParaRPr sz="1600">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g20f39b70850_0_23"/>
          <p:cNvSpPr txBox="1"/>
          <p:nvPr>
            <p:ph type="title"/>
          </p:nvPr>
        </p:nvSpPr>
        <p:spPr>
          <a:xfrm>
            <a:off x="628649" y="-21613"/>
            <a:ext cx="7886700" cy="835800"/>
          </a:xfrm>
          <a:prstGeom prst="rect">
            <a:avLst/>
          </a:prstGeom>
          <a:noFill/>
          <a:ln>
            <a:noFill/>
          </a:ln>
        </p:spPr>
        <p:txBody>
          <a:bodyPr anchorCtr="0" anchor="ctr" bIns="45700" lIns="91425" spcFirstLastPara="1" rIns="91425" wrap="square" tIns="45700">
            <a:normAutofit/>
          </a:bodyPr>
          <a:lstStyle/>
          <a:p>
            <a:pPr indent="0" lvl="0" marL="0" rtl="0" algn="ctr">
              <a:lnSpc>
                <a:spcPct val="90000"/>
              </a:lnSpc>
              <a:spcBef>
                <a:spcPts val="0"/>
              </a:spcBef>
              <a:spcAft>
                <a:spcPts val="0"/>
              </a:spcAft>
              <a:buClr>
                <a:srgbClr val="FF0000"/>
              </a:buClr>
              <a:buSzPts val="4400"/>
              <a:buFont typeface="Calibri"/>
              <a:buNone/>
            </a:pPr>
            <a:r>
              <a:rPr b="1" lang="en-IN">
                <a:solidFill>
                  <a:srgbClr val="FF0000"/>
                </a:solidFill>
              </a:rPr>
              <a:t>Synthesis</a:t>
            </a:r>
            <a:endParaRPr b="1">
              <a:solidFill>
                <a:srgbClr val="FF0000"/>
              </a:solidFill>
            </a:endParaRPr>
          </a:p>
        </p:txBody>
      </p:sp>
      <p:sp>
        <p:nvSpPr>
          <p:cNvPr id="157" name="Google Shape;157;g20f39b70850_0_23"/>
          <p:cNvSpPr/>
          <p:nvPr/>
        </p:nvSpPr>
        <p:spPr>
          <a:xfrm flipH="1" rot="10800000">
            <a:off x="0" y="814264"/>
            <a:ext cx="9144000" cy="47643"/>
          </a:xfrm>
          <a:prstGeom prst="flowChartProcess">
            <a:avLst/>
          </a:prstGeom>
          <a:solidFill>
            <a:srgbClr val="C00000"/>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Calibri"/>
              <a:ea typeface="Calibri"/>
              <a:cs typeface="Calibri"/>
              <a:sym typeface="Calibri"/>
            </a:endParaRPr>
          </a:p>
        </p:txBody>
      </p:sp>
      <p:pic>
        <p:nvPicPr>
          <p:cNvPr descr="IIT Jammu (@IITJammu) / Twitter" id="158" name="Google Shape;158;g20f39b70850_0_23"/>
          <p:cNvPicPr preferRelativeResize="0"/>
          <p:nvPr/>
        </p:nvPicPr>
        <p:blipFill rotWithShape="1">
          <a:blip r:embed="rId3">
            <a:alphaModFix/>
          </a:blip>
          <a:srcRect b="11236" l="9388" r="8042" t="8673"/>
          <a:stretch/>
        </p:blipFill>
        <p:spPr>
          <a:xfrm>
            <a:off x="7585149" y="0"/>
            <a:ext cx="1558851" cy="1512000"/>
          </a:xfrm>
          <a:prstGeom prst="rect">
            <a:avLst/>
          </a:prstGeom>
          <a:noFill/>
          <a:ln>
            <a:noFill/>
          </a:ln>
        </p:spPr>
      </p:pic>
      <p:sp>
        <p:nvSpPr>
          <p:cNvPr id="159" name="Google Shape;159;g20f39b70850_0_23"/>
          <p:cNvSpPr txBox="1"/>
          <p:nvPr/>
        </p:nvSpPr>
        <p:spPr>
          <a:xfrm>
            <a:off x="533550" y="2134175"/>
            <a:ext cx="7981800" cy="4617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t/>
            </a:r>
            <a:endParaRPr sz="1800">
              <a:latin typeface="Calibri"/>
              <a:ea typeface="Calibri"/>
              <a:cs typeface="Calibri"/>
              <a:sym typeface="Calibri"/>
            </a:endParaRPr>
          </a:p>
        </p:txBody>
      </p:sp>
      <p:sp>
        <p:nvSpPr>
          <p:cNvPr id="160" name="Google Shape;160;g20f39b70850_0_23"/>
          <p:cNvSpPr txBox="1"/>
          <p:nvPr/>
        </p:nvSpPr>
        <p:spPr>
          <a:xfrm>
            <a:off x="190000" y="1512000"/>
            <a:ext cx="8568300" cy="4617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IN" sz="2500">
                <a:latin typeface="Calibri"/>
                <a:ea typeface="Calibri"/>
                <a:cs typeface="Calibri"/>
                <a:sym typeface="Calibri"/>
              </a:rPr>
              <a:t>Flow process : </a:t>
            </a:r>
            <a:endParaRPr sz="2500">
              <a:latin typeface="Calibri"/>
              <a:ea typeface="Calibri"/>
              <a:cs typeface="Calibri"/>
              <a:sym typeface="Calibri"/>
            </a:endParaRPr>
          </a:p>
          <a:p>
            <a:pPr indent="0" lvl="0" marL="0" rtl="0" algn="l">
              <a:spcBef>
                <a:spcPts val="0"/>
              </a:spcBef>
              <a:spcAft>
                <a:spcPts val="0"/>
              </a:spcAft>
              <a:buNone/>
            </a:pPr>
            <a:r>
              <a:t/>
            </a:r>
            <a:endParaRPr sz="25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IN" sz="1700">
                <a:latin typeface="Calibri"/>
                <a:ea typeface="Calibri"/>
                <a:cs typeface="Calibri"/>
                <a:sym typeface="Calibri"/>
              </a:rPr>
              <a:t>Waste will be placed on the plate</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IN" sz="1700">
                <a:latin typeface="Calibri"/>
                <a:ea typeface="Calibri"/>
                <a:cs typeface="Calibri"/>
                <a:sym typeface="Calibri"/>
              </a:rPr>
              <a:t>It will move down to the </a:t>
            </a:r>
            <a:r>
              <a:rPr lang="en-IN" sz="1700">
                <a:latin typeface="Calibri"/>
                <a:ea typeface="Calibri"/>
                <a:cs typeface="Calibri"/>
                <a:sym typeface="Calibri"/>
              </a:rPr>
              <a:t>separate</a:t>
            </a:r>
            <a:r>
              <a:rPr lang="en-IN" sz="1700">
                <a:latin typeface="Calibri"/>
                <a:ea typeface="Calibri"/>
                <a:cs typeface="Calibri"/>
                <a:sym typeface="Calibri"/>
              </a:rPr>
              <a:t> compartment where the dust, sand and grain like particles will flow down through mesh. Here will also tear the bags using blades.</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IN" sz="1700">
                <a:latin typeface="Calibri"/>
                <a:ea typeface="Calibri"/>
                <a:cs typeface="Calibri"/>
                <a:sym typeface="Calibri"/>
              </a:rPr>
              <a:t>Afterwards it will move up and move on conveyor belt.</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IN" sz="1700">
                <a:latin typeface="Calibri"/>
                <a:ea typeface="Calibri"/>
                <a:cs typeface="Calibri"/>
                <a:sym typeface="Calibri"/>
              </a:rPr>
              <a:t>Here we will have the vertical </a:t>
            </a:r>
            <a:r>
              <a:rPr lang="en-IN" sz="1700">
                <a:latin typeface="Calibri"/>
                <a:ea typeface="Calibri"/>
                <a:cs typeface="Calibri"/>
                <a:sym typeface="Calibri"/>
              </a:rPr>
              <a:t>barricade</a:t>
            </a:r>
            <a:r>
              <a:rPr lang="en-IN" sz="1700">
                <a:latin typeface="Calibri"/>
                <a:ea typeface="Calibri"/>
                <a:cs typeface="Calibri"/>
                <a:sym typeface="Calibri"/>
              </a:rPr>
              <a:t> which will </a:t>
            </a:r>
            <a:r>
              <a:rPr lang="en-IN" sz="1700">
                <a:latin typeface="Calibri"/>
                <a:ea typeface="Calibri"/>
                <a:cs typeface="Calibri"/>
                <a:sym typeface="Calibri"/>
              </a:rPr>
              <a:t>separate</a:t>
            </a:r>
            <a:r>
              <a:rPr lang="en-IN" sz="1700">
                <a:latin typeface="Calibri"/>
                <a:ea typeface="Calibri"/>
                <a:cs typeface="Calibri"/>
                <a:sym typeface="Calibri"/>
              </a:rPr>
              <a:t> objects based on the height i.e. placed on top of each other.</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IN" sz="1700">
                <a:latin typeface="Calibri"/>
                <a:ea typeface="Calibri"/>
                <a:cs typeface="Calibri"/>
                <a:sym typeface="Calibri"/>
              </a:rPr>
              <a:t>Then the camera will </a:t>
            </a:r>
            <a:r>
              <a:rPr lang="en-IN" sz="1700">
                <a:latin typeface="Calibri"/>
                <a:ea typeface="Calibri"/>
                <a:cs typeface="Calibri"/>
                <a:sym typeface="Calibri"/>
              </a:rPr>
              <a:t>analyze</a:t>
            </a:r>
            <a:r>
              <a:rPr lang="en-IN" sz="1700">
                <a:latin typeface="Calibri"/>
                <a:ea typeface="Calibri"/>
                <a:cs typeface="Calibri"/>
                <a:sym typeface="Calibri"/>
              </a:rPr>
              <a:t> the </a:t>
            </a:r>
            <a:r>
              <a:rPr lang="en-IN" sz="1700">
                <a:latin typeface="Calibri"/>
                <a:ea typeface="Calibri"/>
                <a:cs typeface="Calibri"/>
                <a:sym typeface="Calibri"/>
              </a:rPr>
              <a:t>periphery, and will use another set of barricades made up of cylindrical objects which will move based on the periphery and will allow only one object to fall on the tray.</a:t>
            </a:r>
            <a:endParaRPr sz="1700">
              <a:latin typeface="Calibri"/>
              <a:ea typeface="Calibri"/>
              <a:cs typeface="Calibri"/>
              <a:sym typeface="Calibri"/>
            </a:endParaRPr>
          </a:p>
          <a:p>
            <a:pPr indent="-336550" lvl="0" marL="457200" rtl="0" algn="l">
              <a:spcBef>
                <a:spcPts val="0"/>
              </a:spcBef>
              <a:spcAft>
                <a:spcPts val="0"/>
              </a:spcAft>
              <a:buSzPts val="1700"/>
              <a:buFont typeface="Calibri"/>
              <a:buAutoNum type="arabicPeriod"/>
            </a:pPr>
            <a:r>
              <a:rPr lang="en-IN" sz="1700">
                <a:latin typeface="Calibri"/>
                <a:ea typeface="Calibri"/>
                <a:cs typeface="Calibri"/>
                <a:sym typeface="Calibri"/>
              </a:rPr>
              <a:t>Lastly tray will transfer the waste to particular compartment (based on the waste type).</a:t>
            </a:r>
            <a:endParaRPr sz="1700">
              <a:latin typeface="Calibri"/>
              <a:ea typeface="Calibri"/>
              <a:cs typeface="Calibri"/>
              <a:sym typeface="Calibri"/>
            </a:endParaRPr>
          </a:p>
          <a:p>
            <a:pPr indent="0" lvl="0" marL="457200" rtl="0" algn="l">
              <a:spcBef>
                <a:spcPts val="0"/>
              </a:spcBef>
              <a:spcAft>
                <a:spcPts val="0"/>
              </a:spcAft>
              <a:buNone/>
            </a:pPr>
            <a:r>
              <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a:p>
            <a:pPr indent="0" lvl="0" marL="0" rtl="0" algn="l">
              <a:spcBef>
                <a:spcPts val="0"/>
              </a:spcBef>
              <a:spcAft>
                <a:spcPts val="0"/>
              </a:spcAft>
              <a:buNone/>
            </a:pPr>
            <a:r>
              <a:t/>
            </a:r>
            <a:endParaRPr sz="1700">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2018-02-15T18:01:33Z</dcterms:created>
  <dc:creator>Arvind Rajput</dc:creator>
</cp:coreProperties>
</file>